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5" r:id="rId5"/>
    <p:sldId id="270" r:id="rId6"/>
    <p:sldId id="276" r:id="rId7"/>
    <p:sldId id="294" r:id="rId8"/>
    <p:sldId id="277" r:id="rId9"/>
    <p:sldId id="302" r:id="rId10"/>
    <p:sldId id="268" r:id="rId11"/>
    <p:sldId id="283" r:id="rId12"/>
    <p:sldId id="278" r:id="rId13"/>
    <p:sldId id="299" r:id="rId14"/>
    <p:sldId id="304" r:id="rId15"/>
    <p:sldId id="297" r:id="rId16"/>
    <p:sldId id="273" r:id="rId17"/>
    <p:sldId id="303" r:id="rId18"/>
    <p:sldId id="284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CAD7"/>
    <a:srgbClr val="22AAE4"/>
    <a:srgbClr val="FFFFFF"/>
    <a:srgbClr val="2A81C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howGuides="1">
      <p:cViewPr varScale="1">
        <p:scale>
          <a:sx n="85" d="100"/>
          <a:sy n="85" d="100"/>
        </p:scale>
        <p:origin x="972" y="8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1E2-4EF6-A087-09D588D4324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71E2-4EF6-A087-09D588D4324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E2-4EF6-A087-09D588D43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8B-4F18-81CD-2E9FF8C28CE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8B-4F18-81CD-2E9FF8C28CE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8B-4F18-81CD-2E9FF8C28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61091354289608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4D0-4ADB-870B-1E4BB187A7C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34D0-4ADB-870B-1E4BB187A7C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99.9</c:v>
                </c:pt>
                <c:pt idx="1">
                  <c:v>99.7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D0-4ADB-870B-1E4BB187A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650D-2A1A-4B2C-B959-20661077183E}" type="datetimeFigureOut">
              <a:rPr lang="ko-KR" altLang="en-US" smtClean="0"/>
              <a:t>2021-12-24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554F8-E850-4E03-9C23-5B865B318D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14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310D-4A3C-4D77-B033-5B6B2884639D}" type="datetimeFigureOut">
              <a:rPr lang="ko-KR" altLang="en-US" smtClean="0"/>
              <a:t>2021-12-24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7324-3276-4269-A08A-7EE752CC5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74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7324-3276-4269-A08A-7EE752CC5FA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74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7324-3276-4269-A08A-7EE752CC5FA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19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889684" y="2859782"/>
            <a:ext cx="767433" cy="144000"/>
            <a:chOff x="7934433" y="3003797"/>
            <a:chExt cx="767433" cy="144000"/>
          </a:xfrm>
        </p:grpSpPr>
        <p:sp>
          <p:nvSpPr>
            <p:cNvPr id="9" name="Rectangle 8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3959" y="3075918"/>
            <a:ext cx="3960000" cy="1008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FREE </a:t>
            </a:r>
            <a:b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</a:b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PPT TEMPLATES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3957" y="4083918"/>
            <a:ext cx="3960001" cy="432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380739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0000"/>
            <a:ext cx="9144000" cy="406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44542"/>
            <a:ext cx="4572000" cy="684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60032" y="1237506"/>
            <a:ext cx="428396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84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5600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61948" y="1221822"/>
            <a:ext cx="3024336" cy="1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14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997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44008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1181818"/>
            <a:ext cx="3962989" cy="1466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41011" y="1181818"/>
            <a:ext cx="3962989" cy="1466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55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253190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6788" y="1256958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73576" y="1260726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54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7768" y="205755"/>
            <a:ext cx="8748464" cy="4731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02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0340" y="1"/>
            <a:ext cx="382332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88224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674961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88224" y="2674960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59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3128" y="1260014"/>
            <a:ext cx="2978251" cy="3343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28345" y="2932112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83791" y="2932113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3749" y="2932114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28345" y="1260014"/>
            <a:ext cx="1656184" cy="16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183607" y="1260014"/>
            <a:ext cx="1656184" cy="16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833749" y="1260014"/>
            <a:ext cx="1656184" cy="16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65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08731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96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907704" y="1779662"/>
            <a:ext cx="1584176" cy="15841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30016" y="1901974"/>
            <a:ext cx="1339552" cy="13395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04395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80459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4481" y="1952954"/>
            <a:ext cx="767433" cy="144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148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85822"/>
            <a:ext cx="9144001" cy="3377864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  <a:gd name="connsiteX0" fmla="*/ 0 w 9144001"/>
              <a:gd name="connsiteY0" fmla="*/ 1547983 h 3221219"/>
              <a:gd name="connsiteX1" fmla="*/ 9144001 w 9144001"/>
              <a:gd name="connsiteY1" fmla="*/ 1597297 h 3221219"/>
              <a:gd name="connsiteX2" fmla="*/ 9144001 w 9144001"/>
              <a:gd name="connsiteY2" fmla="*/ 3221219 h 3221219"/>
              <a:gd name="connsiteX3" fmla="*/ 0 w 9144001"/>
              <a:gd name="connsiteY3" fmla="*/ 3221219 h 3221219"/>
              <a:gd name="connsiteX4" fmla="*/ 0 w 9144001"/>
              <a:gd name="connsiteY4" fmla="*/ 1547983 h 3221219"/>
              <a:gd name="connsiteX0" fmla="*/ 0 w 9144001"/>
              <a:gd name="connsiteY0" fmla="*/ 1513373 h 3186609"/>
              <a:gd name="connsiteX1" fmla="*/ 9144001 w 9144001"/>
              <a:gd name="connsiteY1" fmla="*/ 1562687 h 3186609"/>
              <a:gd name="connsiteX2" fmla="*/ 9144001 w 9144001"/>
              <a:gd name="connsiteY2" fmla="*/ 3186609 h 3186609"/>
              <a:gd name="connsiteX3" fmla="*/ 0 w 9144001"/>
              <a:gd name="connsiteY3" fmla="*/ 3186609 h 3186609"/>
              <a:gd name="connsiteX4" fmla="*/ 0 w 9144001"/>
              <a:gd name="connsiteY4" fmla="*/ 1513373 h 3186609"/>
              <a:gd name="connsiteX0" fmla="*/ 0 w 9144001"/>
              <a:gd name="connsiteY0" fmla="*/ 1558284 h 3231520"/>
              <a:gd name="connsiteX1" fmla="*/ 9144001 w 9144001"/>
              <a:gd name="connsiteY1" fmla="*/ 1508969 h 3231520"/>
              <a:gd name="connsiteX2" fmla="*/ 9144001 w 9144001"/>
              <a:gd name="connsiteY2" fmla="*/ 3231520 h 3231520"/>
              <a:gd name="connsiteX3" fmla="*/ 0 w 9144001"/>
              <a:gd name="connsiteY3" fmla="*/ 3231520 h 3231520"/>
              <a:gd name="connsiteX4" fmla="*/ 0 w 9144001"/>
              <a:gd name="connsiteY4" fmla="*/ 1558284 h 3231520"/>
              <a:gd name="connsiteX0" fmla="*/ 0 w 9144001"/>
              <a:gd name="connsiteY0" fmla="*/ 1514779 h 3188015"/>
              <a:gd name="connsiteX1" fmla="*/ 9144001 w 9144001"/>
              <a:gd name="connsiteY1" fmla="*/ 1465464 h 3188015"/>
              <a:gd name="connsiteX2" fmla="*/ 9144001 w 9144001"/>
              <a:gd name="connsiteY2" fmla="*/ 3188015 h 3188015"/>
              <a:gd name="connsiteX3" fmla="*/ 0 w 9144001"/>
              <a:gd name="connsiteY3" fmla="*/ 3188015 h 3188015"/>
              <a:gd name="connsiteX4" fmla="*/ 0 w 9144001"/>
              <a:gd name="connsiteY4" fmla="*/ 1514779 h 31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88015">
                <a:moveTo>
                  <a:pt x="0" y="1514779"/>
                </a:moveTo>
                <a:cubicBezTo>
                  <a:pt x="3346967" y="-771184"/>
                  <a:pt x="6343088" y="-205543"/>
                  <a:pt x="9144001" y="1465464"/>
                </a:cubicBezTo>
                <a:lnTo>
                  <a:pt x="9144001" y="3188015"/>
                </a:lnTo>
                <a:lnTo>
                  <a:pt x="0" y="3188015"/>
                </a:lnTo>
                <a:lnTo>
                  <a:pt x="0" y="1514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32411" y="1811489"/>
            <a:ext cx="9206391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9CB1C7-B20E-45E9-99BF-5168D6E9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7968" y="1059582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Welcome!!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D46BF13-6E05-4054-B2FE-E9511EDC03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812889"/>
            <a:ext cx="9144000" cy="3350797"/>
          </a:xfrm>
          <a:custGeom>
            <a:avLst/>
            <a:gdLst>
              <a:gd name="connsiteX0" fmla="*/ 4490714 w 9144000"/>
              <a:gd name="connsiteY0" fmla="*/ 8 h 3350797"/>
              <a:gd name="connsiteX1" fmla="*/ 8897497 w 9144000"/>
              <a:gd name="connsiteY1" fmla="*/ 1631288 h 3350797"/>
              <a:gd name="connsiteX2" fmla="*/ 9144000 w 9144000"/>
              <a:gd name="connsiteY2" fmla="*/ 1825035 h 3350797"/>
              <a:gd name="connsiteX3" fmla="*/ 9144000 w 9144000"/>
              <a:gd name="connsiteY3" fmla="*/ 2662245 h 3350797"/>
              <a:gd name="connsiteX4" fmla="*/ 9141332 w 9144000"/>
              <a:gd name="connsiteY4" fmla="*/ 2958113 h 3350797"/>
              <a:gd name="connsiteX5" fmla="*/ 9140604 w 9144000"/>
              <a:gd name="connsiteY5" fmla="*/ 3149921 h 3350797"/>
              <a:gd name="connsiteX6" fmla="*/ 9140998 w 9144000"/>
              <a:gd name="connsiteY6" fmla="*/ 3350797 h 3350797"/>
              <a:gd name="connsiteX7" fmla="*/ 0 w 9144000"/>
              <a:gd name="connsiteY7" fmla="*/ 3350797 h 3350797"/>
              <a:gd name="connsiteX8" fmla="*/ 0 w 9144000"/>
              <a:gd name="connsiteY8" fmla="*/ 1766508 h 3350797"/>
              <a:gd name="connsiteX9" fmla="*/ 290022 w 9144000"/>
              <a:gd name="connsiteY9" fmla="*/ 1538857 h 3350797"/>
              <a:gd name="connsiteX10" fmla="*/ 4490714 w 9144000"/>
              <a:gd name="connsiteY10" fmla="*/ 8 h 3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0797">
                <a:moveTo>
                  <a:pt x="4490714" y="8"/>
                </a:moveTo>
                <a:cubicBezTo>
                  <a:pt x="6053839" y="-2490"/>
                  <a:pt x="7550369" y="605730"/>
                  <a:pt x="8897497" y="1631288"/>
                </a:cubicBezTo>
                <a:lnTo>
                  <a:pt x="9144000" y="1825035"/>
                </a:lnTo>
                <a:lnTo>
                  <a:pt x="9144000" y="2662245"/>
                </a:lnTo>
                <a:lnTo>
                  <a:pt x="9141332" y="2958113"/>
                </a:lnTo>
                <a:cubicBezTo>
                  <a:pt x="9140944" y="3020873"/>
                  <a:pt x="9140681" y="3084641"/>
                  <a:pt x="9140604" y="3149921"/>
                </a:cubicBezTo>
                <a:lnTo>
                  <a:pt x="9140998" y="3350797"/>
                </a:lnTo>
                <a:lnTo>
                  <a:pt x="0" y="3350797"/>
                </a:lnTo>
                <a:lnTo>
                  <a:pt x="0" y="1766508"/>
                </a:lnTo>
                <a:lnTo>
                  <a:pt x="290022" y="1538857"/>
                </a:lnTo>
                <a:cubicBezTo>
                  <a:pt x="1704257" y="471960"/>
                  <a:pt x="3122979" y="2194"/>
                  <a:pt x="44907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28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0" y="195487"/>
            <a:ext cx="9144001" cy="3193828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25880" y="1815260"/>
            <a:ext cx="9169880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83792"/>
            <a:ext cx="5148064" cy="21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9159746" cy="3373377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5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5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0184" y="1446919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0184" y="3082758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0184" y="2597347"/>
            <a:ext cx="1656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0184" y="4234758"/>
            <a:ext cx="1656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7950" y="1450687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7950" y="3086526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77950" y="2601115"/>
            <a:ext cx="1656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77950" y="4238526"/>
            <a:ext cx="1656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42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55134"/>
            <a:ext cx="4572000" cy="3321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63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75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7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6" r:id="rId11"/>
    <p:sldLayoutId id="2147483673" r:id="rId12"/>
    <p:sldLayoutId id="2147483674" r:id="rId13"/>
    <p:sldLayoutId id="2147483679" r:id="rId14"/>
    <p:sldLayoutId id="2147483677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27015DFC-F12C-4DBC-83B5-0BF4C6E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3075918"/>
            <a:ext cx="5148063" cy="100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defRPr/>
            </a:pPr>
            <a:r>
              <a:rPr lang="mn-MN" altLang="ko-KR" sz="36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Сэргэлэн сумын  </a:t>
            </a:r>
            <a:br>
              <a:rPr lang="mn-MN" altLang="ko-KR" sz="36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r>
              <a:rPr lang="mn-MN" altLang="ko-KR" sz="36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Мал эмнэлгийн тасаг </a:t>
            </a:r>
            <a:endParaRPr lang="ko-KR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4054FCF-4CA7-4E3A-A4C0-7683AE608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mn-MN" altLang="ko-KR" dirty="0">
                <a:latin typeface="Times New Roman" pitchFamily="18" charset="0"/>
                <a:cs typeface="Times New Roman" pitchFamily="18" charset="0"/>
              </a:rPr>
              <a:t>2021 оны жилийн ажлын тайлан </a:t>
            </a: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2" y="123478"/>
            <a:ext cx="720080" cy="72008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171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3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altLang="ko-KR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Мал эмнэлгийн нэгдсэн систем 2021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12449" y="1840029"/>
            <a:ext cx="2288874" cy="2288874"/>
            <a:chOff x="2643166" y="1649191"/>
            <a:chExt cx="3834950" cy="3834950"/>
          </a:xfrm>
        </p:grpSpPr>
        <p:sp>
          <p:nvSpPr>
            <p:cNvPr id="7" name="Oval 6"/>
            <p:cNvSpPr/>
            <p:nvPr/>
          </p:nvSpPr>
          <p:spPr>
            <a:xfrm>
              <a:off x="3570641" y="2576666"/>
              <a:ext cx="1980000" cy="19800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43166" y="1649191"/>
              <a:ext cx="3834950" cy="3834950"/>
              <a:chOff x="2500375" y="1715866"/>
              <a:chExt cx="3834950" cy="3834950"/>
            </a:xfrm>
          </p:grpSpPr>
          <p:sp>
            <p:nvSpPr>
              <p:cNvPr id="9" name="Up-Down Arrow 8"/>
              <p:cNvSpPr/>
              <p:nvPr/>
            </p:nvSpPr>
            <p:spPr>
              <a:xfrm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Up-Down Arrow 9"/>
              <p:cNvSpPr/>
              <p:nvPr/>
            </p:nvSpPr>
            <p:spPr>
              <a:xfrm rot="3600000"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Up-Down Arrow 10"/>
              <p:cNvSpPr/>
              <p:nvPr/>
            </p:nvSpPr>
            <p:spPr>
              <a:xfrm rot="7200000"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768641" y="2774666"/>
              <a:ext cx="1584000" cy="158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1464" y="2439139"/>
            <a:ext cx="2895121" cy="586978"/>
            <a:chOff x="6210995" y="1433695"/>
            <a:chExt cx="1822908" cy="417590"/>
          </a:xfrm>
        </p:grpSpPr>
        <p:sp>
          <p:nvSpPr>
            <p:cNvPr id="26" name="TextBox 25"/>
            <p:cNvSpPr txBox="1"/>
            <p:nvPr/>
          </p:nvSpPr>
          <p:spPr>
            <a:xfrm>
              <a:off x="6210998" y="1433695"/>
              <a:ext cx="1822905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Амьд малд олгосон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10995" y="1610430"/>
              <a:ext cx="1822905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31365 мян.толгой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43610" y="1317997"/>
            <a:ext cx="3168350" cy="816398"/>
            <a:chOff x="6088911" y="1433695"/>
            <a:chExt cx="2415497" cy="580805"/>
          </a:xfrm>
        </p:grpSpPr>
        <p:sp>
          <p:nvSpPr>
            <p:cNvPr id="32" name="TextBox 31"/>
            <p:cNvSpPr txBox="1"/>
            <p:nvPr/>
          </p:nvSpPr>
          <p:spPr>
            <a:xfrm>
              <a:off x="6088911" y="1433695"/>
              <a:ext cx="2415497" cy="37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Мал эмнэлгийн нэгдсэн системд бүртгэгдсэн нийт гэрчилгээ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2619" y="1773645"/>
              <a:ext cx="2293410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2296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1464" y="3560280"/>
            <a:ext cx="2895121" cy="1079422"/>
            <a:chOff x="6210995" y="1433695"/>
            <a:chExt cx="1822908" cy="767927"/>
          </a:xfrm>
        </p:grpSpPr>
        <p:sp>
          <p:nvSpPr>
            <p:cNvPr id="36" name="TextBox 35"/>
            <p:cNvSpPr txBox="1"/>
            <p:nvPr/>
          </p:nvSpPr>
          <p:spPr>
            <a:xfrm>
              <a:off x="6210998" y="1433695"/>
              <a:ext cx="1822905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Мал эмнэлгийн дуудлага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10995" y="1610430"/>
              <a:ext cx="1822905" cy="59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Очиж үйлчилсэн 67</a:t>
              </a:r>
            </a:p>
            <a:p>
              <a:pPr algn="r"/>
              <a:r>
                <a:rPr lang="mn-MN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Утсаар зөвлөгөө өгсөн 98</a:t>
              </a:r>
            </a:p>
            <a:p>
              <a:pPr algn="r"/>
              <a:r>
                <a:rPr lang="mn-MN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Нийт 165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49874" y="1779666"/>
            <a:ext cx="2895122" cy="954107"/>
            <a:chOff x="6210995" y="1433695"/>
            <a:chExt cx="1822909" cy="678773"/>
          </a:xfrm>
        </p:grpSpPr>
        <p:sp>
          <p:nvSpPr>
            <p:cNvPr id="39" name="TextBox 38"/>
            <p:cNvSpPr txBox="1"/>
            <p:nvPr/>
          </p:nvSpPr>
          <p:spPr>
            <a:xfrm>
              <a:off x="6210999" y="1433695"/>
              <a:ext cx="1822905" cy="67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Гэрчилгээний ангилал</a:t>
              </a:r>
            </a:p>
            <a:p>
              <a:r>
                <a:rPr lang="mn-MN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Гарсан 941</a:t>
              </a:r>
            </a:p>
            <a:p>
              <a:r>
                <a:rPr lang="mn-MN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Ирсэн 1228</a:t>
              </a:r>
            </a:p>
            <a:p>
              <a:r>
                <a:rPr lang="mn-MN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Дотроо 127 гэрчилгээ олгогдсон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10995" y="1610429"/>
              <a:ext cx="1822905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17513" y="3990402"/>
            <a:ext cx="3426891" cy="1510308"/>
            <a:chOff x="6210995" y="1433695"/>
            <a:chExt cx="2293413" cy="1074469"/>
          </a:xfrm>
        </p:grpSpPr>
        <p:sp>
          <p:nvSpPr>
            <p:cNvPr id="42" name="TextBox 41"/>
            <p:cNvSpPr txBox="1"/>
            <p:nvPr/>
          </p:nvSpPr>
          <p:spPr>
            <a:xfrm>
              <a:off x="6210998" y="1433695"/>
              <a:ext cx="229341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Хүнсэнд 987 гэрчилгээ олголт хийгдсэн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10995" y="1610430"/>
              <a:ext cx="2293411" cy="89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Мах, махан бүтээгдэхүүн 31,5 тн</a:t>
              </a:r>
            </a:p>
            <a:p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Сүү, сүүн бүтээгдэхүүн 3,6тн</a:t>
              </a:r>
            </a:p>
            <a:p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Дайвар бүтээгдэхүүн 6,8 тн </a:t>
              </a:r>
            </a:p>
            <a:p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Арьс шир 10820шир</a:t>
              </a:r>
            </a:p>
            <a:p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Ноос, ноолуур 44  тн </a:t>
              </a:r>
            </a:p>
            <a:p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649880" y="2885033"/>
            <a:ext cx="3458624" cy="73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Үүнээс отор нүүдэл </a:t>
            </a:r>
          </a:p>
          <a:p>
            <a:r>
              <a:rPr lang="mn-M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Гарсан 253</a:t>
            </a:r>
          </a:p>
          <a:p>
            <a:r>
              <a:rPr lang="mn-M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Ирсэн 253 гэрчилгээнд хяналт тавьсан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47">
            <a:extLst>
              <a:ext uri="{FF2B5EF4-FFF2-40B4-BE49-F238E27FC236}">
                <a16:creationId xmlns:a16="http://schemas.microsoft.com/office/drawing/2014/main" id="{57AA7E39-ADA2-495C-B195-E73ACE1A021A}"/>
              </a:ext>
            </a:extLst>
          </p:cNvPr>
          <p:cNvSpPr>
            <a:spLocks noChangeAspect="1"/>
          </p:cNvSpPr>
          <p:nvPr/>
        </p:nvSpPr>
        <p:spPr>
          <a:xfrm>
            <a:off x="4186704" y="2591210"/>
            <a:ext cx="770878" cy="7708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19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8288" y="377700"/>
            <a:ext cx="5148064" cy="406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220072" y="2234668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452320" y="1725374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292080" y="2409450"/>
            <a:ext cx="1224136" cy="978984"/>
            <a:chOff x="4079940" y="356413"/>
            <a:chExt cx="1931425" cy="978984"/>
          </a:xfrm>
        </p:grpSpPr>
        <p:sp>
          <p:nvSpPr>
            <p:cNvPr id="28" name="TextBox 27"/>
            <p:cNvSpPr txBox="1"/>
            <p:nvPr/>
          </p:nvSpPr>
          <p:spPr>
            <a:xfrm>
              <a:off x="4079940" y="356413"/>
              <a:ext cx="1931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Мал эмнэлгийн тасаг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9940" y="1027620"/>
              <a:ext cx="1931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24328" y="1933444"/>
            <a:ext cx="1251681" cy="1089527"/>
            <a:chOff x="4893412" y="1049182"/>
            <a:chExt cx="1974885" cy="1089527"/>
          </a:xfrm>
        </p:grpSpPr>
        <p:sp>
          <p:nvSpPr>
            <p:cNvPr id="31" name="TextBox 30"/>
            <p:cNvSpPr txBox="1"/>
            <p:nvPr/>
          </p:nvSpPr>
          <p:spPr>
            <a:xfrm>
              <a:off x="4936872" y="1049182"/>
              <a:ext cx="1931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Мал эмнэлгийн үйлчилгээний нэгж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93412" y="1830932"/>
              <a:ext cx="1931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0072" y="771550"/>
            <a:ext cx="3923928" cy="624739"/>
          </a:xfrm>
          <a:prstGeom prst="rect">
            <a:avLst/>
          </a:prstGeom>
        </p:spPr>
        <p:txBody>
          <a:bodyPr/>
          <a:lstStyle/>
          <a:p>
            <a:r>
              <a:rPr lang="mn-MN" altLang="ko-K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Сургалтад хамрагдсан мэргэжилтэн, малын эмчийн тоо </a:t>
            </a:r>
            <a:endParaRPr lang="ko-KR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37778"/>
          <a:stretch>
            <a:fillRect/>
          </a:stretch>
        </p:blipFill>
        <p:spPr>
          <a:xfrm>
            <a:off x="306288" y="361970"/>
            <a:ext cx="4572000" cy="4063500"/>
          </a:xfrm>
        </p:spPr>
      </p:pic>
    </p:spTree>
    <p:extLst>
      <p:ext uri="{BB962C8B-B14F-4D97-AF65-F5344CB8AC3E}">
        <p14:creationId xmlns:p14="http://schemas.microsoft.com/office/powerpoint/2010/main" val="4114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b="150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b="142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r="2180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Дуудлага, үйлчилгээ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mn-MN" dirty="0"/>
          </a:p>
          <a:p>
            <a:r>
              <a:rPr lang="mn-MN" dirty="0"/>
              <a:t>Нийт 165 дуудлага бүртгэгдсэнээс системд 67 дуудлага бүртгэгдэж 67 өрхөд үйлчилгээ үзүүлэв.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8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mn-MN" altLang="ko-KR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СУРТАЛЧИЛГАА, МЭДЭЭ МЭДЭЭЛЭЛ</a:t>
            </a:r>
            <a:endParaRPr lang="ko-KR" alt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47964" y="2594035"/>
            <a:ext cx="648072" cy="64807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7019964" y="2586498"/>
            <a:ext cx="648072" cy="648072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57710" y="3392716"/>
            <a:ext cx="1475953" cy="800219"/>
            <a:chOff x="2113657" y="4283314"/>
            <a:chExt cx="2132600" cy="800219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60313"/>
              <a:ext cx="2120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27800</a:t>
              </a:r>
              <a:r>
                <a:rPr lang="en-US" altLang="ko-KR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26122" y="4283314"/>
              <a:ext cx="2120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МАСС МЕССЕЖ </a:t>
              </a:r>
              <a:endParaRPr lang="ko-KR" alt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336" y="3392716"/>
            <a:ext cx="1467327" cy="553998"/>
            <a:chOff x="2113657" y="4283314"/>
            <a:chExt cx="2120136" cy="553998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560313"/>
              <a:ext cx="2120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76.1-86.4%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Шүлхий 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4464716" y="2726016"/>
            <a:ext cx="234453" cy="333346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60" y="2578349"/>
            <a:ext cx="631226" cy="62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/>
          <p:nvPr/>
        </p:nvSpPr>
        <p:spPr>
          <a:xfrm>
            <a:off x="3321942" y="2918071"/>
            <a:ext cx="2520000" cy="1685428"/>
          </a:xfrm>
          <a:custGeom>
            <a:avLst/>
            <a:gdLst>
              <a:gd name="connsiteX0" fmla="*/ 0 w 2520000"/>
              <a:gd name="connsiteY0" fmla="*/ 0 h 1239662"/>
              <a:gd name="connsiteX1" fmla="*/ 2520000 w 2520000"/>
              <a:gd name="connsiteY1" fmla="*/ 0 h 1239662"/>
              <a:gd name="connsiteX2" fmla="*/ 2520000 w 2520000"/>
              <a:gd name="connsiteY2" fmla="*/ 1239662 h 1239662"/>
              <a:gd name="connsiteX3" fmla="*/ 0 w 2520000"/>
              <a:gd name="connsiteY3" fmla="*/ 1239662 h 1239662"/>
              <a:gd name="connsiteX4" fmla="*/ 0 w 2520000"/>
              <a:gd name="connsiteY4" fmla="*/ 0 h 1239662"/>
              <a:gd name="connsiteX0" fmla="*/ 0 w 2520000"/>
              <a:gd name="connsiteY0" fmla="*/ 409432 h 1649094"/>
              <a:gd name="connsiteX1" fmla="*/ 2520000 w 2520000"/>
              <a:gd name="connsiteY1" fmla="*/ 409432 h 1649094"/>
              <a:gd name="connsiteX2" fmla="*/ 2520000 w 2520000"/>
              <a:gd name="connsiteY2" fmla="*/ 1649094 h 1649094"/>
              <a:gd name="connsiteX3" fmla="*/ 0 w 2520000"/>
              <a:gd name="connsiteY3" fmla="*/ 1649094 h 1649094"/>
              <a:gd name="connsiteX4" fmla="*/ 0 w 2520000"/>
              <a:gd name="connsiteY4" fmla="*/ 409432 h 1649094"/>
              <a:gd name="connsiteX0" fmla="*/ 0 w 2520000"/>
              <a:gd name="connsiteY0" fmla="*/ 469675 h 1709337"/>
              <a:gd name="connsiteX1" fmla="*/ 2520000 w 2520000"/>
              <a:gd name="connsiteY1" fmla="*/ 469675 h 1709337"/>
              <a:gd name="connsiteX2" fmla="*/ 2520000 w 2520000"/>
              <a:gd name="connsiteY2" fmla="*/ 1709337 h 1709337"/>
              <a:gd name="connsiteX3" fmla="*/ 0 w 2520000"/>
              <a:gd name="connsiteY3" fmla="*/ 1709337 h 1709337"/>
              <a:gd name="connsiteX4" fmla="*/ 0 w 2520000"/>
              <a:gd name="connsiteY4" fmla="*/ 469675 h 1709337"/>
              <a:gd name="connsiteX0" fmla="*/ 0 w 2520000"/>
              <a:gd name="connsiteY0" fmla="*/ 368511 h 1608173"/>
              <a:gd name="connsiteX1" fmla="*/ 2520000 w 2520000"/>
              <a:gd name="connsiteY1" fmla="*/ 368511 h 1608173"/>
              <a:gd name="connsiteX2" fmla="*/ 2520000 w 2520000"/>
              <a:gd name="connsiteY2" fmla="*/ 1608173 h 1608173"/>
              <a:gd name="connsiteX3" fmla="*/ 0 w 2520000"/>
              <a:gd name="connsiteY3" fmla="*/ 1608173 h 1608173"/>
              <a:gd name="connsiteX4" fmla="*/ 0 w 2520000"/>
              <a:gd name="connsiteY4" fmla="*/ 368511 h 1608173"/>
              <a:gd name="connsiteX0" fmla="*/ 0 w 2520000"/>
              <a:gd name="connsiteY0" fmla="*/ 445766 h 1685428"/>
              <a:gd name="connsiteX1" fmla="*/ 2520000 w 2520000"/>
              <a:gd name="connsiteY1" fmla="*/ 445766 h 1685428"/>
              <a:gd name="connsiteX2" fmla="*/ 2520000 w 2520000"/>
              <a:gd name="connsiteY2" fmla="*/ 1685428 h 1685428"/>
              <a:gd name="connsiteX3" fmla="*/ 0 w 2520000"/>
              <a:gd name="connsiteY3" fmla="*/ 1685428 h 1685428"/>
              <a:gd name="connsiteX4" fmla="*/ 0 w 2520000"/>
              <a:gd name="connsiteY4" fmla="*/ 445766 h 168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685428">
                <a:moveTo>
                  <a:pt x="0" y="445766"/>
                </a:moveTo>
                <a:cubicBezTo>
                  <a:pt x="853647" y="-243446"/>
                  <a:pt x="1905188" y="-45553"/>
                  <a:pt x="2520000" y="445766"/>
                </a:cubicBezTo>
                <a:lnTo>
                  <a:pt x="2520000" y="1685428"/>
                </a:lnTo>
                <a:lnTo>
                  <a:pt x="0" y="1685428"/>
                </a:lnTo>
                <a:lnTo>
                  <a:pt x="0" y="44576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771362" y="3545116"/>
            <a:ext cx="1467327" cy="800219"/>
            <a:chOff x="2113657" y="4283314"/>
            <a:chExt cx="2120136" cy="800219"/>
          </a:xfrm>
        </p:grpSpPr>
        <p:sp>
          <p:nvSpPr>
            <p:cNvPr id="47" name="TextBox 46"/>
            <p:cNvSpPr txBox="1"/>
            <p:nvPr/>
          </p:nvSpPr>
          <p:spPr>
            <a:xfrm>
              <a:off x="2113657" y="4560313"/>
              <a:ext cx="2120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92</a:t>
              </a:r>
              <a:r>
                <a:rPr lang="en-US" altLang="ko-KR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ТӨВ ТЕЛЕВИЗ</a:t>
              </a:r>
              <a:endParaRPr lang="ko-KR" alt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07230" y="3566160"/>
            <a:ext cx="1508377" cy="783419"/>
            <a:chOff x="2076241" y="4300114"/>
            <a:chExt cx="2179448" cy="783419"/>
          </a:xfrm>
        </p:grpSpPr>
        <p:sp>
          <p:nvSpPr>
            <p:cNvPr id="28" name="TextBox 27"/>
            <p:cNvSpPr txBox="1"/>
            <p:nvPr/>
          </p:nvSpPr>
          <p:spPr>
            <a:xfrm>
              <a:off x="2135554" y="4560313"/>
              <a:ext cx="2120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82496</a:t>
              </a:r>
              <a:r>
                <a:rPr lang="en-US" altLang="ko-KR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76241" y="4300114"/>
              <a:ext cx="21575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ЦАХИМ ХУУДАС</a:t>
              </a:r>
              <a:endParaRPr lang="ko-KR" alt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88" y="2584276"/>
            <a:ext cx="662708" cy="66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r="21791"/>
          <a:stretch>
            <a:fillRect/>
          </a:stretch>
        </p:blipFill>
        <p:spPr>
          <a:xfrm>
            <a:off x="605075" y="1260726"/>
            <a:ext cx="2520000" cy="335031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09" y="2910534"/>
            <a:ext cx="2517866" cy="16887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00679" y="3978759"/>
            <a:ext cx="146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82496</a:t>
            </a:r>
            <a:r>
              <a:rPr lang="en-US" altLang="ko-K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8834" y="23870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8249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92103" y="3375657"/>
            <a:ext cx="14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Гарын авлага </a:t>
            </a:r>
          </a:p>
          <a:p>
            <a:pPr algn="ctr"/>
            <a:r>
              <a:rPr lang="mn-MN" altLang="ko-K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812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5" b="20085"/>
          <a:stretch>
            <a:fillRect/>
          </a:stretch>
        </p:blipFill>
        <p:spPr/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499" y="2928289"/>
            <a:ext cx="2517866" cy="16887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04554" y="3377707"/>
            <a:ext cx="14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ЦАХИМ ХУУДАС</a:t>
            </a:r>
          </a:p>
          <a:p>
            <a:pPr algn="ctr"/>
            <a:r>
              <a:rPr lang="mn-MN" altLang="ko-K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r="21808"/>
          <a:stretch>
            <a:fillRect/>
          </a:stretch>
        </p:blipFill>
        <p:spPr>
          <a:xfrm>
            <a:off x="6084000" y="1258081"/>
            <a:ext cx="2520000" cy="3350310"/>
          </a:xfr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577" y="2928288"/>
            <a:ext cx="2517866" cy="168873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597388" y="3449492"/>
            <a:ext cx="149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Очиж зөвлөгөө өгсөн </a:t>
            </a:r>
          </a:p>
          <a:p>
            <a:pPr algn="ctr"/>
            <a:r>
              <a:rPr lang="mn-MN" altLang="ko-K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256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1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2">
            <a:extLst>
              <a:ext uri="{FF2B5EF4-FFF2-40B4-BE49-F238E27FC236}">
                <a16:creationId xmlns:a16="http://schemas.microsoft.com/office/drawing/2014/main" id="{06AE7AB1-2FF2-4313-82B7-CFEF866CC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371683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C2527060-63EC-409D-98FD-CD23EC3EB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748222"/>
              </p:ext>
            </p:extLst>
          </p:nvPr>
        </p:nvGraphicFramePr>
        <p:xfrm>
          <a:off x="4764827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Chart 2">
            <a:extLst>
              <a:ext uri="{FF2B5EF4-FFF2-40B4-BE49-F238E27FC236}">
                <a16:creationId xmlns:a16="http://schemas.microsoft.com/office/drawing/2014/main" id="{F08C1276-9358-4C22-84A5-717C2D0DA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346247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altLang="ko-KR" dirty="0">
                <a:solidFill>
                  <a:schemeClr val="accent2"/>
                </a:solidFill>
              </a:rPr>
              <a:t>ТАНДАЛТ ШИНЖИЛГЭЭ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8880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782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6684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13939"/>
            <a:ext cx="9139767" cy="1707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17429" y="2912718"/>
            <a:ext cx="1766226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БРУЦЕЛЛЁЗ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5303" y="2912718"/>
            <a:ext cx="176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ЯМ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3177" y="2912718"/>
            <a:ext cx="1766226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СҮРЬЕЭ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9512" y="3480059"/>
            <a:ext cx="2285126" cy="989618"/>
            <a:chOff x="865764" y="3986014"/>
            <a:chExt cx="1925086" cy="989618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5764" y="4236968"/>
              <a:ext cx="19250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ХЭЭЛТҮҮЛЭГЧ-500</a:t>
              </a:r>
            </a:p>
            <a:p>
              <a:pPr algn="ctr"/>
              <a:r>
                <a:rPr lang="mn-MN" altLang="ko-KR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ИДЭВХИГҮЙ ТАНДАЛТ-3812</a:t>
              </a:r>
              <a:endParaRPr lang="en-US" altLang="ko-K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23337" y="37878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АДУУ-60</a:t>
            </a:r>
            <a:endParaRPr lang="en-US" altLang="ko-K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2194" y="37878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АДУУ-60</a:t>
            </a:r>
            <a:endParaRPr lang="en-US" altLang="ko-K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358079" y="1347614"/>
            <a:ext cx="288032" cy="288032"/>
          </a:xfrm>
          <a:prstGeom prst="don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3188635" y="1347614"/>
            <a:ext cx="288032" cy="288032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4951228" y="1491630"/>
            <a:ext cx="288032" cy="288032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00" y="2706745"/>
            <a:ext cx="579704" cy="549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36" y="2776423"/>
            <a:ext cx="579704" cy="549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89" y="2776422"/>
            <a:ext cx="579704" cy="5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1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r="13846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 r="25827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 r="25827"/>
          <a:stretch>
            <a:fillRect/>
          </a:stretch>
        </p:blipFill>
        <p:spPr/>
      </p:pic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br>
              <a:rPr lang="mn-MN" dirty="0"/>
            </a:br>
            <a:br>
              <a:rPr lang="mn-MN" dirty="0"/>
            </a:br>
            <a:br>
              <a:rPr lang="mn-MN" dirty="0"/>
            </a:b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96259" y="2787774"/>
            <a:ext cx="408406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Монгол ви.и.ти.нет ТББ- ын </a:t>
            </a:r>
          </a:p>
          <a:p>
            <a:pPr algn="ctr"/>
            <a:r>
              <a:rPr lang="mn-M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“Хайрын билэг”</a:t>
            </a:r>
          </a:p>
          <a:p>
            <a:pPr algn="ctr"/>
            <a:r>
              <a:rPr lang="mn-M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төслийг залуу малын эмч Д.Очирбат</a:t>
            </a:r>
          </a:p>
          <a:p>
            <a:pPr algn="ctr"/>
            <a:r>
              <a:rPr lang="mn-M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нь сум орон нутагтаа хэрэгжүүлэн </a:t>
            </a:r>
          </a:p>
          <a:p>
            <a:pPr algn="ctr"/>
            <a:r>
              <a:rPr lang="mn-M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зорилтод бүлгийн 5 багийн иргэдээс</a:t>
            </a:r>
          </a:p>
          <a:p>
            <a:pPr algn="ctr"/>
            <a:r>
              <a:rPr lang="mn-M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5 өрхөд нийт </a:t>
            </a:r>
          </a:p>
          <a:p>
            <a:pPr algn="ctr"/>
            <a:r>
              <a:rPr lang="mn-M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16 хонийг хандивлалаа.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0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n-MN" altLang="ko-KR" sz="2000" dirty="0">
                <a:latin typeface="Times New Roman" pitchFamily="18" charset="0"/>
                <a:cs typeface="Times New Roman" pitchFamily="18" charset="0"/>
              </a:rPr>
              <a:t>БАЯРЛАЛАА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mn-MN" altLang="ko-KR" sz="1400" b="1" dirty="0">
                <a:latin typeface="Times New Roman" pitchFamily="18" charset="0"/>
                <a:cs typeface="Times New Roman" pitchFamily="18" charset="0"/>
              </a:rPr>
              <a:t>МАЛЫН ЭМЧ, ХҮН ТӨРӨЛХТНИЙ ЭМЧ </a:t>
            </a:r>
            <a:endParaRPr lang="en-US" altLang="ko-KR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9832" y="4227934"/>
            <a:ext cx="3008754" cy="915566"/>
            <a:chOff x="7934433" y="3003797"/>
            <a:chExt cx="767433" cy="144000"/>
          </a:xfrm>
        </p:grpSpPr>
        <p:sp>
          <p:nvSpPr>
            <p:cNvPr id="7" name="Rectangle 6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6" b="31586"/>
          <a:stretch>
            <a:fillRect/>
          </a:stretch>
        </p:blipFill>
        <p:spPr>
          <a:xfrm>
            <a:off x="-15746" y="9856"/>
            <a:ext cx="9159746" cy="3373377"/>
          </a:xfrm>
        </p:spPr>
      </p:pic>
    </p:spTree>
    <p:extLst>
      <p:ext uri="{BB962C8B-B14F-4D97-AF65-F5344CB8AC3E}">
        <p14:creationId xmlns:p14="http://schemas.microsoft.com/office/powerpoint/2010/main" val="100704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28120"/>
          <a:stretch>
            <a:fillRect/>
          </a:stretch>
        </p:blipFill>
        <p:spPr>
          <a:xfrm>
            <a:off x="4424533" y="1365030"/>
            <a:ext cx="4567767" cy="19988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1125012"/>
          </a:xfrm>
          <a:prstGeom prst="rect">
            <a:avLst/>
          </a:prstGeom>
        </p:spPr>
        <p:txBody>
          <a:bodyPr/>
          <a:lstStyle/>
          <a:p>
            <a:r>
              <a:rPr lang="mn-MN" altLang="ko-KR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Мал эмнэлгийн тасаг</a:t>
            </a:r>
            <a:br>
              <a:rPr lang="mn-MN" altLang="ko-KR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ko-KR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Зорилго </a:t>
            </a:r>
            <a:endParaRPr lang="ko-KR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22" y="3644319"/>
            <a:ext cx="7315556" cy="7386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Монгол Улсын нутаг дэвсгэрт мал, амьтны эрүүл мэндийг хамгаалах, мал, амьтны гаралтай түүхий эд, бүтээгдэхүүний ариун цэвэр, эрүүл ахуйн шаардлагыг хангасан эрүүл аюулгүй баталгаат хүнсийг зах зээлд нийлүүлэхэд оршино. </a:t>
            </a:r>
            <a:endParaRPr lang="en-US" altLang="ko-KR" sz="1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28120"/>
          <a:stretch>
            <a:fillRect/>
          </a:stretch>
        </p:blipFill>
        <p:spPr>
          <a:xfrm>
            <a:off x="251520" y="1365030"/>
            <a:ext cx="4567767" cy="1998808"/>
          </a:xfrm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70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555776" y="2787774"/>
            <a:ext cx="4032448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mn-MN" altLang="ko-KR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Гоц халдварт, халдварт, зооноз өвчнөөс урьдчилан сэргийлэх арга хэмжээ</a:t>
            </a:r>
            <a:endParaRPr lang="en-US" altLang="ko-KR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5806" y="3837611"/>
            <a:ext cx="3492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Урьдчилан сэргийлэх арга хэмжээнд давхардсан тоогоор 144.135 мян/тол мал хамрууллаа.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2" b="16362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2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264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altLang="ko-KR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Шимэгчтэх өвчнөөс эмчлэн сэргийлэх арга хэмжээ </a:t>
            </a:r>
            <a:br>
              <a:rPr lang="mn-MN" altLang="ko-KR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ko-KR" sz="105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Сумын нийт дүнгээр 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324926" y="1456416"/>
            <a:ext cx="1877110" cy="1877110"/>
            <a:chOff x="6201135" y="2192311"/>
            <a:chExt cx="1800000" cy="1800000"/>
          </a:xfrm>
        </p:grpSpPr>
        <p:sp>
          <p:nvSpPr>
            <p:cNvPr id="33" name="Teardrop 32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91137" y="2282311"/>
              <a:ext cx="1620000" cy="162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 altLang="ko-KR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mn-MN" altLang="ko-KR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mn-MN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Нийт</a:t>
              </a:r>
              <a:r>
                <a:rPr lang="mn-MN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22908" y="1456416"/>
            <a:ext cx="1877110" cy="1877110"/>
            <a:chOff x="6201135" y="2192311"/>
            <a:chExt cx="1800000" cy="1800000"/>
          </a:xfrm>
        </p:grpSpPr>
        <p:sp>
          <p:nvSpPr>
            <p:cNvPr id="8" name="Teardrop 7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20892" y="1456416"/>
            <a:ext cx="1877110" cy="1877110"/>
            <a:chOff x="6201135" y="2192311"/>
            <a:chExt cx="1800000" cy="1800000"/>
          </a:xfrm>
        </p:grpSpPr>
        <p:sp>
          <p:nvSpPr>
            <p:cNvPr id="11" name="Teardrop 10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8875" y="1456416"/>
            <a:ext cx="1877110" cy="1877110"/>
            <a:chOff x="6201135" y="2192311"/>
            <a:chExt cx="1800000" cy="1800000"/>
          </a:xfrm>
        </p:grpSpPr>
        <p:sp>
          <p:nvSpPr>
            <p:cNvPr id="14" name="Teardrop 13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8397" y="2571750"/>
            <a:ext cx="1082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Угаалга</a:t>
            </a:r>
            <a:r>
              <a:rPr lang="mn-MN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8235" y="2571751"/>
            <a:ext cx="1082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Туулга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7898" y="2571751"/>
            <a:ext cx="187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Боловсруулалт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5513" y="3557228"/>
            <a:ext cx="1728192" cy="712619"/>
            <a:chOff x="1062658" y="3986014"/>
            <a:chExt cx="1728192" cy="712619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Гүйцэтгэл 99.8 хувь</a:t>
              </a:r>
              <a:endParaRPr lang="ko-KR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Бод-10.120 мян/тол</a:t>
              </a:r>
            </a:p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Бог-139.818 мян/тол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01724" y="3557228"/>
            <a:ext cx="1728192" cy="897285"/>
            <a:chOff x="1062658" y="3986014"/>
            <a:chExt cx="1728192" cy="897285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mn-MN" altLang="ko-KR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Гүйцэтгэл 229 хувь</a:t>
              </a:r>
              <a:endParaRPr lang="ko-KR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Бод-5.892 мян/тол</a:t>
              </a:r>
            </a:p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Бог-73.893 мян/тол</a:t>
              </a:r>
            </a:p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Нохой-606 тол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63402" y="3557228"/>
            <a:ext cx="1862725" cy="897285"/>
            <a:chOff x="928125" y="3986014"/>
            <a:chExt cx="1862725" cy="897285"/>
          </a:xfrm>
        </p:grpSpPr>
        <p:sp>
          <p:nvSpPr>
            <p:cNvPr id="29" name="TextBox 28"/>
            <p:cNvSpPr txBox="1"/>
            <p:nvPr/>
          </p:nvSpPr>
          <p:spPr>
            <a:xfrm>
              <a:off x="928125" y="3986014"/>
              <a:ext cx="18627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Гүйцэтгэл 100,4 хувь</a:t>
              </a:r>
              <a:endParaRPr lang="ko-KR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Бод-11.476 мян/тол</a:t>
              </a:r>
            </a:p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Бог-16.4 мян/тол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94144" y="3557228"/>
            <a:ext cx="1994279" cy="1266617"/>
            <a:chOff x="1062658" y="3986014"/>
            <a:chExt cx="1728192" cy="1266617"/>
          </a:xfrm>
        </p:grpSpPr>
        <p:sp>
          <p:nvSpPr>
            <p:cNvPr id="37" name="TextBox 36"/>
            <p:cNvSpPr txBox="1"/>
            <p:nvPr/>
          </p:nvSpPr>
          <p:spPr>
            <a:xfrm>
              <a:off x="1062658" y="3986014"/>
              <a:ext cx="172819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Гүйцэтгэл 99.8 хувь</a:t>
              </a:r>
              <a:endParaRPr lang="ko-KR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Давхардсан тоогоор Бод-27.488 мян/тол</a:t>
              </a:r>
            </a:p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Бог-230.111 мян/тол</a:t>
              </a:r>
            </a:p>
            <a:p>
              <a:pPr algn="ctr"/>
              <a:r>
                <a:rPr lang="mn-MN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Нохой-606 тол</a:t>
              </a:r>
            </a:p>
            <a:p>
              <a:pPr algn="ctr"/>
              <a:r>
                <a:rPr lang="mn-MN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НИЙТ 258.205 МЯН/ТОЛ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8" y="1786948"/>
            <a:ext cx="852063" cy="852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9"/>
          <a:stretch/>
        </p:blipFill>
        <p:spPr>
          <a:xfrm>
            <a:off x="2987727" y="1723879"/>
            <a:ext cx="942782" cy="847872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10777" r="9569" b="12645"/>
          <a:stretch/>
        </p:blipFill>
        <p:spPr>
          <a:xfrm>
            <a:off x="5041990" y="1866122"/>
            <a:ext cx="638945" cy="661980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0015" y="1866122"/>
            <a:ext cx="970388" cy="7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6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mn-MN" altLang="ko-KR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Эрүүл мэндийн үзлэг</a:t>
            </a:r>
            <a:endParaRPr lang="ko-KR" alt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1681C8B-C59E-4633-A9D4-C13A82FF618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algn="ctr"/>
            <a:r>
              <a:rPr lang="mn-MN" altLang="ko-KR" b="1" dirty="0">
                <a:latin typeface="Times New Roman" pitchFamily="18" charset="0"/>
                <a:cs typeface="Times New Roman" pitchFamily="18" charset="0"/>
              </a:rPr>
              <a:t>МАЛ СҮРГИЙН ЭРҮҮЛ МЭНДИЙН ҮЗЛЭГТ 177.125 МЯН/ТОЛ МАЛ ХАМРУУЛЖ, 103,1 ХУВЬТАЙ ГҮЙЦЭТГЭЛЭЭ. 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7"/>
          <p:cNvSpPr/>
          <p:nvPr/>
        </p:nvSpPr>
        <p:spPr>
          <a:xfrm>
            <a:off x="4344239" y="1402858"/>
            <a:ext cx="436315" cy="4363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724128" y="1212784"/>
            <a:ext cx="3419872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Шимэгчтэх өвчин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258.205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121.2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Гурванхангай ХХК 1, 4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64.051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125,8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Жарандөлгөөн ХХК 2, 3, 4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67.064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106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Эрдэнэбуман ХХК 2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17.128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182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Сүлд манал ХХК 3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56.657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99,5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Өөлд сөдгий ХХК 4, 5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53.665 мян/тол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161.9 хувьтай </a:t>
            </a: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5065719" y="2479405"/>
            <a:ext cx="562183" cy="56184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66" y="1259045"/>
            <a:ext cx="513297" cy="5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25">
            <a:extLst>
              <a:ext uri="{FF2B5EF4-FFF2-40B4-BE49-F238E27FC236}">
                <a16:creationId xmlns:a16="http://schemas.microsoft.com/office/drawing/2014/main" id="{1D0122FA-7E2B-42CB-B3AA-577DF396F7ED}"/>
              </a:ext>
            </a:extLst>
          </p:cNvPr>
          <p:cNvSpPr>
            <a:spLocks noChangeAspect="1"/>
          </p:cNvSpPr>
          <p:nvPr/>
        </p:nvSpPr>
        <p:spPr>
          <a:xfrm>
            <a:off x="5060612" y="1839173"/>
            <a:ext cx="608539" cy="60936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 b="13962"/>
          <a:stretch>
            <a:fillRect/>
          </a:stretch>
        </p:blipFill>
        <p:spPr bwMode="auto">
          <a:xfrm>
            <a:off x="33039" y="1212784"/>
            <a:ext cx="4572000" cy="332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87" y="3109637"/>
            <a:ext cx="513297" cy="5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24"/>
          <p:cNvSpPr>
            <a:spLocks noChangeAspect="1"/>
          </p:cNvSpPr>
          <p:nvPr/>
        </p:nvSpPr>
        <p:spPr>
          <a:xfrm>
            <a:off x="5083787" y="3765580"/>
            <a:ext cx="562183" cy="56184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0122FA-7E2B-42CB-B3AA-577DF396F7ED}"/>
              </a:ext>
            </a:extLst>
          </p:cNvPr>
          <p:cNvSpPr>
            <a:spLocks noChangeAspect="1"/>
          </p:cNvSpPr>
          <p:nvPr/>
        </p:nvSpPr>
        <p:spPr>
          <a:xfrm>
            <a:off x="5060612" y="4368872"/>
            <a:ext cx="608539" cy="60936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60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altLang="ko-KR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Урьдчилан сэргийлэх тусгай арга хэмжээ </a:t>
            </a:r>
            <a:endParaRPr lang="ko-KR" alt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C35CC69-3ECE-4392-8ED4-20593C2E297E}"/>
              </a:ext>
            </a:extLst>
          </p:cNvPr>
          <p:cNvGrpSpPr/>
          <p:nvPr/>
        </p:nvGrpSpPr>
        <p:grpSpPr>
          <a:xfrm>
            <a:off x="640135" y="1457126"/>
            <a:ext cx="2294813" cy="1763908"/>
            <a:chOff x="640135" y="1457126"/>
            <a:chExt cx="2294813" cy="1763908"/>
          </a:xfrm>
        </p:grpSpPr>
        <p:sp>
          <p:nvSpPr>
            <p:cNvPr id="8" name="Rounded Rectangle 7"/>
            <p:cNvSpPr/>
            <p:nvPr/>
          </p:nvSpPr>
          <p:spPr>
            <a:xfrm>
              <a:off x="640135" y="1457126"/>
              <a:ext cx="2069491" cy="111782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65457" y="2270619"/>
              <a:ext cx="2069491" cy="9504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9705" y="1525880"/>
            <a:ext cx="1750503" cy="744739"/>
            <a:chOff x="3134992" y="4218737"/>
            <a:chExt cx="1715537" cy="881050"/>
          </a:xfrm>
        </p:grpSpPr>
        <p:sp>
          <p:nvSpPr>
            <p:cNvPr id="14" name="TextBox 13"/>
            <p:cNvSpPr txBox="1"/>
            <p:nvPr/>
          </p:nvSpPr>
          <p:spPr>
            <a:xfrm>
              <a:off x="3134992" y="4480801"/>
              <a:ext cx="1711539" cy="61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mn-MN" altLang="ko-KR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86 хувьтай гүйцэтгэсэн</a:t>
              </a:r>
              <a:endParaRPr lang="ko-KR" alt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34992" y="4218737"/>
              <a:ext cx="1715537" cy="36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Шүлхий</a:t>
              </a:r>
              <a:r>
                <a:rPr lang="mn-MN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9609" y="2422324"/>
            <a:ext cx="1684444" cy="666054"/>
            <a:chOff x="4496824" y="2092390"/>
            <a:chExt cx="2461052" cy="787963"/>
          </a:xfrm>
        </p:grpSpPr>
        <p:sp>
          <p:nvSpPr>
            <p:cNvPr id="12" name="Text Placeholder 12"/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86 хувь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Placeholder 13"/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mn-M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Нийт бодын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3DBCC3-4719-485D-AB97-A8141A91B4C9}"/>
              </a:ext>
            </a:extLst>
          </p:cNvPr>
          <p:cNvGrpSpPr/>
          <p:nvPr/>
        </p:nvGrpSpPr>
        <p:grpSpPr>
          <a:xfrm>
            <a:off x="3424425" y="1457126"/>
            <a:ext cx="2294813" cy="1763908"/>
            <a:chOff x="3424425" y="1457126"/>
            <a:chExt cx="2294813" cy="1763908"/>
          </a:xfrm>
        </p:grpSpPr>
        <p:sp>
          <p:nvSpPr>
            <p:cNvPr id="17" name="Rounded Rectangle 16"/>
            <p:cNvSpPr/>
            <p:nvPr/>
          </p:nvSpPr>
          <p:spPr>
            <a:xfrm>
              <a:off x="3424425" y="1457126"/>
              <a:ext cx="2069491" cy="11178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49747" y="2270619"/>
              <a:ext cx="2069491" cy="9504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80712" y="1525880"/>
            <a:ext cx="1769157" cy="744738"/>
            <a:chOff x="3102375" y="4218724"/>
            <a:chExt cx="1733819" cy="881046"/>
          </a:xfrm>
        </p:grpSpPr>
        <p:sp>
          <p:nvSpPr>
            <p:cNvPr id="23" name="TextBox 22"/>
            <p:cNvSpPr txBox="1"/>
            <p:nvPr/>
          </p:nvSpPr>
          <p:spPr>
            <a:xfrm>
              <a:off x="3124655" y="4480786"/>
              <a:ext cx="1711539" cy="61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mn-MN" altLang="ko-KR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99.1 хувьтай гүйцэтгэсэн</a:t>
              </a:r>
              <a:endParaRPr lang="ko-KR" alt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2375" y="4218724"/>
              <a:ext cx="1715537" cy="36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Халдварт</a:t>
              </a:r>
              <a:endParaRPr lang="ko-KR" alt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53899" y="2422324"/>
            <a:ext cx="1684444" cy="666054"/>
            <a:chOff x="4496824" y="2092390"/>
            <a:chExt cx="2461052" cy="787963"/>
          </a:xfrm>
        </p:grpSpPr>
        <p:sp>
          <p:nvSpPr>
            <p:cNvPr id="21" name="Text Placeholder 12"/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mn-M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48,1 хувь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Placeholder 13"/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mn-M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Нийт сүргийн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B21EB6E-36AC-489F-BDB9-7923A6A5D41C}"/>
              </a:ext>
            </a:extLst>
          </p:cNvPr>
          <p:cNvGrpSpPr/>
          <p:nvPr/>
        </p:nvGrpSpPr>
        <p:grpSpPr>
          <a:xfrm>
            <a:off x="6208715" y="1457126"/>
            <a:ext cx="2294813" cy="1763908"/>
            <a:chOff x="6208715" y="1457126"/>
            <a:chExt cx="2294813" cy="1763908"/>
          </a:xfrm>
        </p:grpSpPr>
        <p:sp>
          <p:nvSpPr>
            <p:cNvPr id="26" name="Rounded Rectangle 25"/>
            <p:cNvSpPr/>
            <p:nvPr/>
          </p:nvSpPr>
          <p:spPr>
            <a:xfrm>
              <a:off x="6208715" y="1457126"/>
              <a:ext cx="2069491" cy="111782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34037" y="2270619"/>
              <a:ext cx="2069491" cy="9504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68206" y="1525878"/>
            <a:ext cx="1785629" cy="712277"/>
            <a:chOff x="3105515" y="4218737"/>
            <a:chExt cx="1749962" cy="842647"/>
          </a:xfrm>
        </p:grpSpPr>
        <p:sp>
          <p:nvSpPr>
            <p:cNvPr id="32" name="TextBox 31"/>
            <p:cNvSpPr txBox="1"/>
            <p:nvPr/>
          </p:nvSpPr>
          <p:spPr>
            <a:xfrm>
              <a:off x="3143938" y="4442398"/>
              <a:ext cx="1711539" cy="61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mn-MN" altLang="ko-KR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98.7 хувьтай гүйцэтгэсэн</a:t>
              </a:r>
              <a:endParaRPr lang="ko-KR" alt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05515" y="4218737"/>
              <a:ext cx="1715537" cy="36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Бруцеллёз</a:t>
              </a:r>
              <a:endParaRPr lang="ko-KR" alt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38189" y="2422324"/>
            <a:ext cx="1684444" cy="666054"/>
            <a:chOff x="4496824" y="2092390"/>
            <a:chExt cx="2461052" cy="787963"/>
          </a:xfrm>
        </p:grpSpPr>
        <p:sp>
          <p:nvSpPr>
            <p:cNvPr id="30" name="Text Placeholder 12"/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mn-M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Охин төл 100 хувь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Placeholder 13"/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mn-M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Нийт сүргийн 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indent="0" algn="ctr">
                <a:buNone/>
              </a:pP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2789493" y="1729842"/>
            <a:ext cx="554339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5577628" y="1729842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35"/>
          <p:cNvSpPr/>
          <p:nvPr/>
        </p:nvSpPr>
        <p:spPr>
          <a:xfrm>
            <a:off x="619392" y="3463262"/>
            <a:ext cx="7884136" cy="1140238"/>
          </a:xfrm>
          <a:prstGeom prst="roundRect">
            <a:avLst>
              <a:gd name="adj" fmla="val 32702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itchFamily="2" charset="2"/>
              <a:buChar char="ü"/>
            </a:pPr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Гоц халдварт шүлхий өвчнөөс урьдчилан сэргийлэх дархлаажуулалтад 9.294 мян/тол үхэр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Халдварт</a:t>
            </a: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өвчнөөс урьдчилан сэргийлэх</a:t>
            </a: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дархлаажуулалтад</a:t>
            </a: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79.484</a:t>
            </a: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мян/тол</a:t>
            </a: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 	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Малаас хүнд дамжин халдварладаг зооноз бруцеллёз өвчнөөс урьдчилан сэргийлэх дархлаажуулалтад </a:t>
            </a:r>
          </a:p>
          <a:p>
            <a:pPr lvl="0"/>
            <a:r>
              <a:rPr lang="mn-M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55.357 мян/тол мал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1684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mn-MN" altLang="ko-KR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Урьдчилан сэргийлэх тусгай арга хэмжээ </a:t>
            </a:r>
            <a:endParaRPr lang="ko-KR" alt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7"/>
          <p:cNvSpPr/>
          <p:nvPr/>
        </p:nvSpPr>
        <p:spPr>
          <a:xfrm>
            <a:off x="4344239" y="1402858"/>
            <a:ext cx="436315" cy="4363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724128" y="1212784"/>
            <a:ext cx="3419872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Халдварт өвчин 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144.135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98.9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Гурванхангай ХХК 1, 4 баг 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36.057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100.8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Жарандөлгөөн ХХК 2, 3, 4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31.319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97.8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Эрдэнэбуман ХХК 2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21.608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99.2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Сүлд манал ХХК 3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23.162 мян/тол</a:t>
            </a:r>
          </a:p>
          <a:p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99.6 хувьтай </a:t>
            </a:r>
          </a:p>
          <a:p>
            <a:r>
              <a:rPr lang="mn-M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Өөлд сөдгий ХХК 4, 5 баг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31.989 мян/тол</a:t>
            </a:r>
          </a:p>
          <a:p>
            <a:r>
              <a:rPr lang="mn-MN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Гүйцэтгэл 97.5 хувьтай </a:t>
            </a: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5065719" y="2479405"/>
            <a:ext cx="562183" cy="56184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66" y="1259045"/>
            <a:ext cx="513297" cy="5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25">
            <a:extLst>
              <a:ext uri="{FF2B5EF4-FFF2-40B4-BE49-F238E27FC236}">
                <a16:creationId xmlns:a16="http://schemas.microsoft.com/office/drawing/2014/main" id="{1D0122FA-7E2B-42CB-B3AA-577DF396F7ED}"/>
              </a:ext>
            </a:extLst>
          </p:cNvPr>
          <p:cNvSpPr>
            <a:spLocks noChangeAspect="1"/>
          </p:cNvSpPr>
          <p:nvPr/>
        </p:nvSpPr>
        <p:spPr>
          <a:xfrm>
            <a:off x="5060612" y="1839173"/>
            <a:ext cx="608539" cy="60936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 b="13962"/>
          <a:stretch>
            <a:fillRect/>
          </a:stretch>
        </p:blipFill>
        <p:spPr bwMode="auto">
          <a:xfrm>
            <a:off x="33039" y="1212784"/>
            <a:ext cx="4572000" cy="332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87" y="3109637"/>
            <a:ext cx="513297" cy="5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24"/>
          <p:cNvSpPr>
            <a:spLocks noChangeAspect="1"/>
          </p:cNvSpPr>
          <p:nvPr/>
        </p:nvSpPr>
        <p:spPr>
          <a:xfrm>
            <a:off x="5083787" y="3765580"/>
            <a:ext cx="562183" cy="56184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0122FA-7E2B-42CB-B3AA-577DF396F7ED}"/>
              </a:ext>
            </a:extLst>
          </p:cNvPr>
          <p:cNvSpPr>
            <a:spLocks noChangeAspect="1"/>
          </p:cNvSpPr>
          <p:nvPr/>
        </p:nvSpPr>
        <p:spPr>
          <a:xfrm>
            <a:off x="5060612" y="4368872"/>
            <a:ext cx="608539" cy="60936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53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mn-MN" altLang="ko-KR" dirty="0">
                <a:solidFill>
                  <a:srgbClr val="2ECAD7"/>
                </a:solidFill>
                <a:latin typeface="Times New Roman" pitchFamily="18" charset="0"/>
                <a:cs typeface="Times New Roman" pitchFamily="18" charset="0"/>
              </a:rPr>
              <a:t>Халдваргүйтгэл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ko-KR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Сэг зэм устгал</a:t>
            </a:r>
            <a:endParaRPr lang="ko-KR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2934" y="1269942"/>
            <a:ext cx="3897058" cy="553998"/>
            <a:chOff x="611560" y="1218186"/>
            <a:chExt cx="3897058" cy="553998"/>
          </a:xfrm>
        </p:grpSpPr>
        <p:sp>
          <p:nvSpPr>
            <p:cNvPr id="9" name="TextBox 8"/>
            <p:cNvSpPr txBox="1"/>
            <p:nvPr/>
          </p:nvSpPr>
          <p:spPr>
            <a:xfrm>
              <a:off x="611560" y="1495185"/>
              <a:ext cx="38164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194" y="1218186"/>
              <a:ext cx="381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Гүйцэтгэсэн 1</a:t>
              </a:r>
              <a:r>
                <a:rPr lang="en-US" altLang="ko-KR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00</a:t>
              </a:r>
              <a:r>
                <a:rPr lang="mn-MN" altLang="ko-KR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%</a:t>
              </a:r>
              <a:endParaRPr lang="ko-KR" alt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7390" y="1269942"/>
            <a:ext cx="3816424" cy="553998"/>
            <a:chOff x="611560" y="1218186"/>
            <a:chExt cx="3816424" cy="553998"/>
          </a:xfrm>
        </p:grpSpPr>
        <p:sp>
          <p:nvSpPr>
            <p:cNvPr id="13" name="TextBox 12"/>
            <p:cNvSpPr txBox="1"/>
            <p:nvPr/>
          </p:nvSpPr>
          <p:spPr>
            <a:xfrm>
              <a:off x="611560" y="1495185"/>
              <a:ext cx="38164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560" y="1218186"/>
              <a:ext cx="381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Гүйцэтгэсэн 100.1%</a:t>
              </a:r>
              <a:endParaRPr lang="ko-KR" alt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707390" y="1538406"/>
            <a:ext cx="3681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n-M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Устгасан сэг зэмийн тоо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mn-M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.271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n-M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617" y="1538405"/>
            <a:ext cx="3897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n-M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Халдваргүйтгэсэн талбай</a:t>
            </a:r>
          </a:p>
          <a:p>
            <a:pPr algn="r"/>
            <a:r>
              <a:rPr lang="mn-M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49.8</a:t>
            </a:r>
            <a:r>
              <a:rPr lang="en-GB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мян</a:t>
            </a:r>
            <a:r>
              <a:rPr lang="en-GB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/м2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6" b="1817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6" b="18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525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altLang="ko-KR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Отор нүүдэл</a:t>
            </a:r>
            <a:endParaRPr lang="ko-KR" alt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430" y="1419623"/>
            <a:ext cx="4419436" cy="1500643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184564" y="3102858"/>
            <a:ext cx="4419436" cy="15006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568430" y="1419623"/>
            <a:ext cx="4419436" cy="4501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4184564" y="3102858"/>
            <a:ext cx="4419436" cy="450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Bent-Up Arrow 10"/>
          <p:cNvSpPr/>
          <p:nvPr/>
        </p:nvSpPr>
        <p:spPr>
          <a:xfrm flipH="1">
            <a:off x="2615664" y="2934649"/>
            <a:ext cx="1568900" cy="814783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ent-Up Arrow 11"/>
          <p:cNvSpPr/>
          <p:nvPr/>
        </p:nvSpPr>
        <p:spPr>
          <a:xfrm rot="10800000" flipH="1">
            <a:off x="4987866" y="2288396"/>
            <a:ext cx="1568900" cy="814783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6" y="1793617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mn-MN" sz="3600" dirty="0">
                <a:latin typeface="Times New Roman"/>
                <a:ea typeface="Times New Roman"/>
              </a:rPr>
              <a:t>37990 толгой мал</a:t>
            </a:r>
            <a:endParaRPr lang="en-GB" sz="36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6500" y="366471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16161 толгой мал</a:t>
            </a:r>
            <a:endParaRPr lang="en-US" altLang="ko-K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98" y="146877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Гадны аймаг болон өөрийн аймаг сумдаас ирсэн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6500" y="31337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Гадны аймаг болон өөрийн аймаг сумд руу явсан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54031" y="1638050"/>
            <a:ext cx="2367474" cy="1010991"/>
            <a:chOff x="2079598" y="4324401"/>
            <a:chExt cx="3688964" cy="1010991"/>
          </a:xfrm>
        </p:grpSpPr>
        <p:sp>
          <p:nvSpPr>
            <p:cNvPr id="18" name="TextBox 17"/>
            <p:cNvSpPr txBox="1"/>
            <p:nvPr/>
          </p:nvSpPr>
          <p:spPr>
            <a:xfrm>
              <a:off x="2245077" y="4966060"/>
              <a:ext cx="3523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253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9598" y="4324401"/>
              <a:ext cx="33032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Отор нүүдлээр ирж хяналтад авсан гэрчилгээний тоо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4234" y="3602367"/>
            <a:ext cx="2119909" cy="1001134"/>
            <a:chOff x="2079598" y="4324401"/>
            <a:chExt cx="3303211" cy="1001134"/>
          </a:xfrm>
        </p:grpSpPr>
        <p:sp>
          <p:nvSpPr>
            <p:cNvPr id="21" name="TextBox 20"/>
            <p:cNvSpPr txBox="1"/>
            <p:nvPr/>
          </p:nvSpPr>
          <p:spPr>
            <a:xfrm>
              <a:off x="2103339" y="4956203"/>
              <a:ext cx="3255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253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9598" y="4324401"/>
              <a:ext cx="33032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Отор нүүдлээр явж бүртгүүлсэн гэрчилгээний тоо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2430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659</Words>
  <Application>Microsoft Office PowerPoint</Application>
  <PresentationFormat>On-screen Show (16:9)</PresentationFormat>
  <Paragraphs>201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Сэргэлэн сумын   Мал эмнэлгийн тасаг </vt:lpstr>
      <vt:lpstr>Мал эмнэлгийн тасаг Зорилго </vt:lpstr>
      <vt:lpstr>PowerPoint Presentation</vt:lpstr>
      <vt:lpstr>Шимэгчтэх өвчнөөс эмчлэн сэргийлэх арга хэмжээ  Сумын нийт дүнгээр </vt:lpstr>
      <vt:lpstr>Эрүүл мэндийн үзлэг</vt:lpstr>
      <vt:lpstr>Урьдчилан сэргийлэх тусгай арга хэмжээ </vt:lpstr>
      <vt:lpstr>Урьдчилан сэргийлэх тусгай арга хэмжээ </vt:lpstr>
      <vt:lpstr>Халдваргүйтгэл Сэг зэм устгал</vt:lpstr>
      <vt:lpstr>Отор нүүдэл</vt:lpstr>
      <vt:lpstr>Мал эмнэлгийн нэгдсэн систем 2021</vt:lpstr>
      <vt:lpstr>Сургалтад хамрагдсан мэргэжилтэн, малын эмчийн тоо </vt:lpstr>
      <vt:lpstr>Дуудлага, үйлчилгээ </vt:lpstr>
      <vt:lpstr>СУРТАЛЧИЛГАА, МЭДЭЭ МЭДЭЭЛЭЛ</vt:lpstr>
      <vt:lpstr>ТАНДАЛТ ШИНЖИЛГЭЭ</vt:lpstr>
      <vt:lpstr>  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Dell</cp:lastModifiedBy>
  <cp:revision>285</cp:revision>
  <dcterms:created xsi:type="dcterms:W3CDTF">2016-11-17T01:16:25Z</dcterms:created>
  <dcterms:modified xsi:type="dcterms:W3CDTF">2021-12-24T09:56:18Z</dcterms:modified>
</cp:coreProperties>
</file>