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theme/themeOverride3.xml" ContentType="application/vnd.openxmlformats-officedocument.themeOverride+xml"/>
  <Override PartName="/ppt/charts/chart6.xml" ContentType="application/vnd.openxmlformats-officedocument.drawingml.chart+xml"/>
  <Override PartName="/ppt/theme/themeOverride4.xml" ContentType="application/vnd.openxmlformats-officedocument.themeOverride+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2" r:id="rId1"/>
  </p:sldMasterIdLst>
  <p:sldIdLst>
    <p:sldId id="258" r:id="rId2"/>
    <p:sldId id="260" r:id="rId3"/>
    <p:sldId id="261"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C283945-315D-4917-BBF3-270122ADF852}">
          <p14:sldIdLst>
            <p14:sldId id="258"/>
            <p14:sldId id="260"/>
            <p14:sldId id="261"/>
            <p14:sldId id="263"/>
            <p14:sldId id="264"/>
            <p14:sldId id="265"/>
            <p14:sldId id="266"/>
            <p14:sldId id="267"/>
            <p14:sldId id="268"/>
            <p14:sldId id="269"/>
            <p14:sldId id="270"/>
            <p14:sldId id="271"/>
            <p14:sldId id="272"/>
          </p14:sldIdLst>
        </p14:section>
        <p14:section name="Untitled Section" id="{C4635F4A-5E74-4F40-870C-EA0603FD127D}">
          <p14:sldIdLst>
            <p14:sldId id="273"/>
            <p14:sldId id="274"/>
            <p14:sldId id="275"/>
            <p14:sldId id="276"/>
            <p14:sldId id="277"/>
            <p14:sldId id="278"/>
            <p14:sldId id="279"/>
            <p14:sldId id="280"/>
            <p14:sldId id="281"/>
            <p14:sldId id="282"/>
            <p14:sldId id="283"/>
            <p14:sldId id="284"/>
            <p14:sldId id="285"/>
            <p14:sldId id="286"/>
            <p14:sldId id="287"/>
            <p14:sldId id="288"/>
            <p14:sldId id="28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Times New Roman" pitchFamily="18" charset="0"/>
                <a:cs typeface="Times New Roman" pitchFamily="18" charset="0"/>
              </a:defRPr>
            </a:pPr>
            <a:r>
              <a:rPr lang="mn-MN" dirty="0"/>
              <a:t>2021</a:t>
            </a:r>
            <a:r>
              <a:rPr lang="mn-MN" baseline="0" dirty="0"/>
              <a:t> оны төсвийн санхүүжилтын бүрдэлт </a:t>
            </a:r>
            <a:endParaRPr lang="mn-MN" dirty="0"/>
          </a:p>
        </c:rich>
      </c:tx>
      <c:layout>
        <c:manualLayout>
          <c:xMode val="edge"/>
          <c:yMode val="edge"/>
          <c:x val="0.22028647581842972"/>
          <c:y val="2.5000000000000001E-2"/>
        </c:manualLayout>
      </c:layout>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0.13453978080984152"/>
          <c:y val="0.11014894435518545"/>
          <c:w val="0.69780779788022673"/>
          <c:h val="0.84141024190446023"/>
        </c:manualLayout>
      </c:layout>
      <c:pie3DChart>
        <c:varyColors val="1"/>
        <c:ser>
          <c:idx val="0"/>
          <c:order val="0"/>
          <c:tx>
            <c:strRef>
              <c:f>Sheet1!$B$1</c:f>
              <c:strCache>
                <c:ptCount val="1"/>
                <c:pt idx="0">
                  <c:v>Column1</c:v>
                </c:pt>
              </c:strCache>
            </c:strRef>
          </c:tx>
          <c:dPt>
            <c:idx val="0"/>
            <c:bubble3D val="0"/>
            <c:spPr>
              <a:solidFill>
                <a:srgbClr val="FF9900"/>
              </a:solidFill>
            </c:spPr>
            <c:extLst>
              <c:ext xmlns:c16="http://schemas.microsoft.com/office/drawing/2014/chart" uri="{C3380CC4-5D6E-409C-BE32-E72D297353CC}">
                <c16:uniqueId val="{00000001-8307-4374-AACA-2E68EDB47E2C}"/>
              </c:ext>
            </c:extLst>
          </c:dPt>
          <c:dPt>
            <c:idx val="1"/>
            <c:bubble3D val="0"/>
            <c:spPr>
              <a:solidFill>
                <a:srgbClr val="66FF33"/>
              </a:solidFill>
            </c:spPr>
            <c:extLst>
              <c:ext xmlns:c16="http://schemas.microsoft.com/office/drawing/2014/chart" uri="{C3380CC4-5D6E-409C-BE32-E72D297353CC}">
                <c16:uniqueId val="{00000003-8307-4374-AACA-2E68EDB47E2C}"/>
              </c:ext>
            </c:extLst>
          </c:dPt>
          <c:dPt>
            <c:idx val="2"/>
            <c:bubble3D val="0"/>
            <c:spPr>
              <a:solidFill>
                <a:srgbClr val="FFFF00"/>
              </a:solidFill>
            </c:spPr>
            <c:extLst>
              <c:ext xmlns:c16="http://schemas.microsoft.com/office/drawing/2014/chart" uri="{C3380CC4-5D6E-409C-BE32-E72D297353CC}">
                <c16:uniqueId val="{00000005-8307-4374-AACA-2E68EDB47E2C}"/>
              </c:ext>
            </c:extLst>
          </c:dPt>
          <c:dPt>
            <c:idx val="3"/>
            <c:bubble3D val="0"/>
            <c:spPr>
              <a:solidFill>
                <a:srgbClr val="FF66FF"/>
              </a:solidFill>
            </c:spPr>
            <c:extLst>
              <c:ext xmlns:c16="http://schemas.microsoft.com/office/drawing/2014/chart" uri="{C3380CC4-5D6E-409C-BE32-E72D297353CC}">
                <c16:uniqueId val="{0000000A-5522-4508-8B6E-04F8279AB0E9}"/>
              </c:ext>
            </c:extLst>
          </c:dPt>
          <c:dPt>
            <c:idx val="4"/>
            <c:bubble3D val="0"/>
            <c:spPr>
              <a:solidFill>
                <a:srgbClr val="33CC33"/>
              </a:solidFill>
            </c:spPr>
            <c:extLst>
              <c:ext xmlns:c16="http://schemas.microsoft.com/office/drawing/2014/chart" uri="{C3380CC4-5D6E-409C-BE32-E72D297353CC}">
                <c16:uniqueId val="{00000009-8307-4374-AACA-2E68EDB47E2C}"/>
              </c:ext>
            </c:extLst>
          </c:dPt>
          <c:dPt>
            <c:idx val="5"/>
            <c:bubble3D val="0"/>
            <c:spPr>
              <a:solidFill>
                <a:schemeClr val="accent5">
                  <a:lumMod val="60000"/>
                  <a:lumOff val="40000"/>
                </a:schemeClr>
              </a:solidFill>
            </c:spPr>
            <c:extLst>
              <c:ext xmlns:c16="http://schemas.microsoft.com/office/drawing/2014/chart" uri="{C3380CC4-5D6E-409C-BE32-E72D297353CC}">
                <c16:uniqueId val="{00000007-8307-4374-AACA-2E68EDB47E2C}"/>
              </c:ext>
            </c:extLst>
          </c:dPt>
          <c:dLbls>
            <c:dLbl>
              <c:idx val="0"/>
              <c:layout>
                <c:manualLayout>
                  <c:x val="7.3157820921239805E-2"/>
                  <c:y val="1.1067366579177603E-4"/>
                </c:manualLayout>
              </c:layout>
              <c:tx>
                <c:rich>
                  <a:bodyPr/>
                  <a:lstStyle/>
                  <a:p>
                    <a:fld id="{AFECBAB1-0BA7-488C-9003-ADA0FBEDD028}" type="CATEGORYNAME">
                      <a:rPr lang="mn-MN" smtClean="0"/>
                      <a:pPr/>
                      <a:t>[CATEGORY NAME]</a:t>
                    </a:fld>
                    <a:endParaRPr lang="en-US"/>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307-4374-AACA-2E68EDB47E2C}"/>
                </c:ext>
              </c:extLst>
            </c:dLbl>
            <c:dLbl>
              <c:idx val="1"/>
              <c:layout>
                <c:manualLayout>
                  <c:x val="-0.16320129831099356"/>
                  <c:y val="4.5231627296587924E-2"/>
                </c:manualLayout>
              </c:layout>
              <c:tx>
                <c:rich>
                  <a:bodyPr/>
                  <a:lstStyle/>
                  <a:p>
                    <a:fld id="{559A6262-BFC9-48BD-90E6-3B532568A382}" type="CATEGORYNAME">
                      <a:rPr lang="mn-MN" smtClean="0"/>
                      <a:pPr/>
                      <a:t>[CATEGORY NAME]</a:t>
                    </a:fld>
                    <a:endParaRPr lang="en-US"/>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307-4374-AACA-2E68EDB47E2C}"/>
                </c:ext>
              </c:extLst>
            </c:dLbl>
            <c:dLbl>
              <c:idx val="2"/>
              <c:layout>
                <c:manualLayout>
                  <c:x val="3.1806615776081425E-2"/>
                  <c:y val="-0.17849860831391007"/>
                </c:manualLayout>
              </c:layout>
              <c:tx>
                <c:rich>
                  <a:bodyPr wrap="square" lIns="38100" tIns="19050" rIns="38100" bIns="19050" anchor="ctr">
                    <a:noAutofit/>
                  </a:bodyPr>
                  <a:lstStyle/>
                  <a:p>
                    <a:pPr>
                      <a:defRPr>
                        <a:latin typeface="Times New Roman" panose="02020603050405020304" pitchFamily="18" charset="0"/>
                        <a:cs typeface="Times New Roman" panose="02020603050405020304" pitchFamily="18" charset="0"/>
                      </a:defRPr>
                    </a:pPr>
                    <a:fld id="{51C55E0B-809D-4E19-BD5B-67D9787C6D87}" type="CATEGORYNAME">
                      <a:rPr lang="mn-MN" smtClean="0"/>
                      <a:pPr>
                        <a:defRPr>
                          <a:latin typeface="Times New Roman" panose="02020603050405020304" pitchFamily="18" charset="0"/>
                          <a:cs typeface="Times New Roman" panose="02020603050405020304" pitchFamily="18" charset="0"/>
                        </a:defRPr>
                      </a:pPr>
                      <a:t>[CATEGORY NAME]</a:t>
                    </a:fld>
                    <a:endParaRPr lang="en-US"/>
                  </a:p>
                </c:rich>
              </c:tx>
              <c:spPr>
                <a:noFill/>
                <a:ln>
                  <a:noFill/>
                </a:ln>
                <a:effectLst/>
              </c:spPr>
              <c:showLegendKey val="0"/>
              <c:showVal val="0"/>
              <c:showCatName val="0"/>
              <c:showSerName val="0"/>
              <c:showPercent val="1"/>
              <c:showBubbleSize val="0"/>
              <c:extLst>
                <c:ext xmlns:c15="http://schemas.microsoft.com/office/drawing/2012/chart" uri="{CE6537A1-D6FC-4f65-9D91-7224C49458BB}">
                  <c15:layout>
                    <c:manualLayout>
                      <c:w val="0.12213740458015267"/>
                      <c:h val="0.19945436853657986"/>
                    </c:manualLayout>
                  </c15:layout>
                  <c15:dlblFieldTable/>
                  <c15:showDataLabelsRange val="0"/>
                </c:ext>
                <c:ext xmlns:c16="http://schemas.microsoft.com/office/drawing/2014/chart" uri="{C3380CC4-5D6E-409C-BE32-E72D297353CC}">
                  <c16:uniqueId val="{00000005-8307-4374-AACA-2E68EDB47E2C}"/>
                </c:ext>
              </c:extLst>
            </c:dLbl>
            <c:dLbl>
              <c:idx val="3"/>
              <c:layout>
                <c:manualLayout>
                  <c:x val="-2.7108302778946526E-2"/>
                  <c:y val="0.18643372703412064"/>
                </c:manualLayout>
              </c:layout>
              <c:tx>
                <c:rich>
                  <a:bodyPr/>
                  <a:lstStyle/>
                  <a:p>
                    <a:fld id="{8E12CB38-5D4B-44F4-9C1B-FAC999E9B521}" type="CATEGORYNAME">
                      <a:rPr lang="mn-MN" smtClean="0"/>
                      <a:pPr/>
                      <a:t>[CATEGORY NAME]</a:t>
                    </a:fld>
                    <a:endParaRPr lang="en-US"/>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5522-4508-8B6E-04F8279AB0E9}"/>
                </c:ext>
              </c:extLst>
            </c:dLbl>
            <c:dLbl>
              <c:idx val="4"/>
              <c:tx>
                <c:rich>
                  <a:bodyPr/>
                  <a:lstStyle/>
                  <a:p>
                    <a:fld id="{89BA40D6-B0C1-4F10-B167-4F9226A15615}" type="CATEGORYNAME">
                      <a:rPr lang="mn-MN" smtClean="0"/>
                      <a:pPr/>
                      <a:t>[CATEGORY NAME]</a:t>
                    </a:fld>
                    <a:endParaRPr lang="en-US"/>
                  </a:p>
                </c:rich>
              </c:tx>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8307-4374-AACA-2E68EDB47E2C}"/>
                </c:ext>
              </c:extLst>
            </c:dLbl>
            <c:dLbl>
              <c:idx val="5"/>
              <c:layout>
                <c:manualLayout>
                  <c:x val="-0.14204373785337901"/>
                  <c:y val="-7.5765529308836265E-3"/>
                </c:manualLayout>
              </c:layout>
              <c:tx>
                <c:rich>
                  <a:bodyPr/>
                  <a:lstStyle/>
                  <a:p>
                    <a:fld id="{83BE31B4-6255-4032-B3F2-5B2F9A6D1B7A}" type="CATEGORYNAME">
                      <a:rPr lang="mn-MN" smtClean="0"/>
                      <a:pPr/>
                      <a:t>[CATEGORY NAME]</a:t>
                    </a:fld>
                    <a:endParaRPr lang="en-US"/>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8307-4374-AACA-2E68EDB47E2C}"/>
                </c:ext>
              </c:extLst>
            </c:dLbl>
            <c:spPr>
              <a:noFill/>
              <a:ln>
                <a:noFill/>
              </a:ln>
              <a:effectLst/>
            </c:spPr>
            <c:txPr>
              <a:bodyPr wrap="square" lIns="38100" tIns="19050" rIns="38100" bIns="19050" anchor="ctr">
                <a:spAutoFit/>
              </a:bodyPr>
              <a:lstStyle/>
              <a:p>
                <a:pPr>
                  <a:defRPr>
                    <a:latin typeface="Times New Roman" panose="02020603050405020304" pitchFamily="18" charset="0"/>
                    <a:cs typeface="Times New Roman" panose="02020603050405020304" pitchFamily="18" charset="0"/>
                  </a:defRPr>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Sheet1!$A$2:$A$7</c:f>
              <c:strCache>
                <c:ptCount val="6"/>
                <c:pt idx="0">
                  <c:v>Татварын орлого</c:v>
                </c:pt>
                <c:pt idx="1">
                  <c:v>Санхүүгийн дэмжлэг</c:v>
                </c:pt>
                <c:pt idx="2">
                  <c:v>ОНХС-ын Орлогын шилжүүлэг</c:v>
                </c:pt>
                <c:pt idx="3">
                  <c:v>Шилжих үлдэгдэлээс </c:v>
                </c:pt>
                <c:pt idx="4">
                  <c:v>ТЗШ-ын санхүүжилт </c:v>
                </c:pt>
                <c:pt idx="5">
                  <c:v>Сум хөгжүүлэх сан </c:v>
                </c:pt>
              </c:strCache>
            </c:strRef>
          </c:cat>
          <c:val>
            <c:numRef>
              <c:f>Sheet1!$B$2:$B$7</c:f>
              <c:numCache>
                <c:formatCode>#,##0</c:formatCode>
                <c:ptCount val="6"/>
                <c:pt idx="0">
                  <c:v>543.5</c:v>
                </c:pt>
                <c:pt idx="1">
                  <c:v>50.8</c:v>
                </c:pt>
                <c:pt idx="2">
                  <c:v>70.400000000000006</c:v>
                </c:pt>
                <c:pt idx="3">
                  <c:v>193.80699999999999</c:v>
                </c:pt>
                <c:pt idx="4">
                  <c:v>1059.9000000000001</c:v>
                </c:pt>
                <c:pt idx="5">
                  <c:v>36.1</c:v>
                </c:pt>
              </c:numCache>
            </c:numRef>
          </c:val>
          <c:extLst>
            <c:ext xmlns:c16="http://schemas.microsoft.com/office/drawing/2014/chart" uri="{C3380CC4-5D6E-409C-BE32-E72D297353CC}">
              <c16:uniqueId val="{00000008-8307-4374-AACA-2E68EDB47E2C}"/>
            </c:ext>
          </c:extLst>
        </c:ser>
        <c:dLbls>
          <c:showLegendKey val="0"/>
          <c:showVal val="0"/>
          <c:showCatName val="0"/>
          <c:showSerName val="0"/>
          <c:showPercent val="1"/>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21969703560279888"/>
          <c:y val="1.5624936284350381E-2"/>
        </c:manualLayout>
      </c:layout>
      <c:overlay val="0"/>
    </c:title>
    <c:autoTitleDeleted val="0"/>
    <c:view3D>
      <c:rotX val="15"/>
      <c:rotY val="20"/>
      <c:rAngAx val="1"/>
    </c:view3D>
    <c:floor>
      <c:thickness val="0"/>
    </c:floor>
    <c:sideWall>
      <c:thickness val="0"/>
      <c:spPr>
        <a:ln>
          <a:solidFill>
            <a:srgbClr val="00B050"/>
          </a:solidFill>
        </a:ln>
      </c:spPr>
    </c:sideWall>
    <c:backWall>
      <c:thickness val="0"/>
      <c:spPr>
        <a:ln>
          <a:solidFill>
            <a:srgbClr val="00B050"/>
          </a:solidFill>
        </a:ln>
      </c:spPr>
    </c:backWall>
    <c:plotArea>
      <c:layout/>
      <c:bar3DChart>
        <c:barDir val="col"/>
        <c:grouping val="stacked"/>
        <c:varyColors val="0"/>
        <c:ser>
          <c:idx val="0"/>
          <c:order val="0"/>
          <c:tx>
            <c:strRef>
              <c:f>Sheet1!$B$1</c:f>
              <c:strCache>
                <c:ptCount val="1"/>
                <c:pt idx="0">
                  <c:v>Орон нутгийн Орлогын төлөвлөгөө</c:v>
                </c:pt>
              </c:strCache>
            </c:strRef>
          </c:tx>
          <c:invertIfNegative val="0"/>
          <c:dLbls>
            <c:dLbl>
              <c:idx val="0"/>
              <c:layout>
                <c:manualLayout>
                  <c:x val="2.161663342548573E-2"/>
                  <c:y val="-0.28483444005667663"/>
                </c:manualLayout>
              </c:layout>
              <c:tx>
                <c:rich>
                  <a:bodyPr wrap="square" lIns="38100" tIns="19050" rIns="38100" bIns="19050" anchor="ctr">
                    <a:noAutofit/>
                  </a:bodyPr>
                  <a:lstStyle/>
                  <a:p>
                    <a:pPr>
                      <a:defRPr/>
                    </a:pPr>
                    <a:fld id="{C00B465E-909D-437D-987A-85C90C2D585B}" type="VALUE">
                      <a:rPr lang="en-US" smtClean="0"/>
                      <a:pPr>
                        <a:defRPr/>
                      </a:pPr>
                      <a:t>[VALUE]</a:t>
                    </a:fld>
                    <a:endParaRPr lang="en-US" dirty="0"/>
                  </a:p>
                  <a:p>
                    <a:pPr>
                      <a:defRPr/>
                    </a:pPr>
                    <a:endParaRPr 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6853694801704661"/>
                      <c:h val="0.18879813514937827"/>
                    </c:manualLayout>
                  </c15:layout>
                  <c15:dlblFieldTable/>
                  <c15:showDataLabelsRange val="0"/>
                </c:ext>
                <c:ext xmlns:c16="http://schemas.microsoft.com/office/drawing/2014/chart" uri="{C3380CC4-5D6E-409C-BE32-E72D297353CC}">
                  <c16:uniqueId val="{00000000-2FB0-4900-9D54-47B0A1A52AD0}"/>
                </c:ext>
              </c:extLst>
            </c:dLbl>
            <c:dLbl>
              <c:idx val="1"/>
              <c:layout>
                <c:manualLayout>
                  <c:x val="2.4018376516609093E-2"/>
                  <c:y val="-0.14927140480024409"/>
                </c:manualLayout>
              </c:layout>
              <c:spPr>
                <a:noFill/>
                <a:ln>
                  <a:noFill/>
                </a:ln>
                <a:effectLst/>
              </c:spPr>
              <c:txPr>
                <a:bodyPr wrap="square" lIns="38100" tIns="19050" rIns="38100" bIns="19050" anchor="ctr">
                  <a:noAutofit/>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233943147935422"/>
                      <c:h val="0.22230806927369312"/>
                    </c:manualLayout>
                  </c15:layout>
                </c:ext>
                <c:ext xmlns:c16="http://schemas.microsoft.com/office/drawing/2014/chart" uri="{C3380CC4-5D6E-409C-BE32-E72D297353CC}">
                  <c16:uniqueId val="{00000001-2FB0-4900-9D54-47B0A1A52AD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 Төлөвлөгөө </c:v>
                </c:pt>
                <c:pt idx="1">
                  <c:v>Гүйцэтгэл </c:v>
                </c:pt>
              </c:strCache>
            </c:strRef>
          </c:cat>
          <c:val>
            <c:numRef>
              <c:f>Sheet1!$B$2:$B$3</c:f>
              <c:numCache>
                <c:formatCode>General</c:formatCode>
                <c:ptCount val="2"/>
                <c:pt idx="0" formatCode="#,##0.00">
                  <c:v>530.5</c:v>
                </c:pt>
                <c:pt idx="1">
                  <c:v>865.5</c:v>
                </c:pt>
              </c:numCache>
            </c:numRef>
          </c:val>
          <c:extLst>
            <c:ext xmlns:c16="http://schemas.microsoft.com/office/drawing/2014/chart" uri="{C3380CC4-5D6E-409C-BE32-E72D297353CC}">
              <c16:uniqueId val="{00000000-5431-4754-B1F4-46A918BF960C}"/>
            </c:ext>
          </c:extLst>
        </c:ser>
        <c:dLbls>
          <c:showLegendKey val="0"/>
          <c:showVal val="0"/>
          <c:showCatName val="0"/>
          <c:showSerName val="0"/>
          <c:showPercent val="0"/>
          <c:showBubbleSize val="0"/>
        </c:dLbls>
        <c:gapWidth val="150"/>
        <c:shape val="cylinder"/>
        <c:axId val="82692736"/>
        <c:axId val="93549696"/>
        <c:axId val="0"/>
      </c:bar3DChart>
      <c:catAx>
        <c:axId val="82692736"/>
        <c:scaling>
          <c:orientation val="minMax"/>
        </c:scaling>
        <c:delete val="0"/>
        <c:axPos val="b"/>
        <c:numFmt formatCode="General" sourceLinked="0"/>
        <c:majorTickMark val="out"/>
        <c:minorTickMark val="none"/>
        <c:tickLblPos val="nextTo"/>
        <c:crossAx val="93549696"/>
        <c:crosses val="autoZero"/>
        <c:auto val="1"/>
        <c:lblAlgn val="ctr"/>
        <c:lblOffset val="100"/>
        <c:noMultiLvlLbl val="0"/>
      </c:catAx>
      <c:valAx>
        <c:axId val="93549696"/>
        <c:scaling>
          <c:orientation val="minMax"/>
        </c:scaling>
        <c:delete val="0"/>
        <c:axPos val="l"/>
        <c:majorGridlines>
          <c:spPr>
            <a:ln>
              <a:solidFill>
                <a:srgbClr val="FFFF00"/>
              </a:solidFill>
            </a:ln>
          </c:spPr>
        </c:majorGridlines>
        <c:numFmt formatCode="#,##0.00" sourceLinked="1"/>
        <c:majorTickMark val="out"/>
        <c:minorTickMark val="none"/>
        <c:tickLblPos val="nextTo"/>
        <c:crossAx val="82692736"/>
        <c:crosses val="autoZero"/>
        <c:crossBetween val="between"/>
      </c:valAx>
      <c:spPr>
        <a:solidFill>
          <a:srgbClr val="00B050"/>
        </a:solidFill>
      </c:spPr>
    </c:plotArea>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mn-MN"/>
              <a:t>Төсвийн орлогын /хувиар/    </a:t>
            </a:r>
            <a:endParaRPr lang="en-US"/>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1343669250645997E-2"/>
          <c:y val="0.13288888888888889"/>
          <c:w val="0.59993143298948093"/>
          <c:h val="0.84488888888888891"/>
        </c:manualLayout>
      </c:layout>
      <c:pie3DChart>
        <c:varyColors val="1"/>
        <c:ser>
          <c:idx val="0"/>
          <c:order val="0"/>
          <c:tx>
            <c:strRef>
              <c:f>Sheet1!$B$1</c:f>
              <c:strCache>
                <c:ptCount val="1"/>
                <c:pt idx="0">
                  <c:v>Sales</c:v>
                </c:pt>
              </c:strCache>
            </c:strRef>
          </c:tx>
          <c:dPt>
            <c:idx val="0"/>
            <c:bubble3D val="0"/>
            <c:explosion val="1"/>
            <c:spPr>
              <a:gradFill rotWithShape="1">
                <a:gsLst>
                  <a:gs pos="0">
                    <a:schemeClr val="accent1">
                      <a:satMod val="100000"/>
                      <a:lumMod val="100000"/>
                    </a:schemeClr>
                  </a:gs>
                  <a:gs pos="50000">
                    <a:schemeClr val="accent1">
                      <a:shade val="99000"/>
                      <a:satMod val="105000"/>
                      <a:lumMod val="100000"/>
                    </a:schemeClr>
                  </a:gs>
                  <a:gs pos="100000">
                    <a:schemeClr val="accent1">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c:spPr>
            <c:extLst>
              <c:ext xmlns:c16="http://schemas.microsoft.com/office/drawing/2014/chart" uri="{C3380CC4-5D6E-409C-BE32-E72D297353CC}">
                <c16:uniqueId val="{00000001-1837-47B3-BB31-41813B06FDB0}"/>
              </c:ext>
            </c:extLst>
          </c:dPt>
          <c:dPt>
            <c:idx val="1"/>
            <c:bubble3D val="0"/>
            <c:spPr>
              <a:gradFill rotWithShape="1">
                <a:gsLst>
                  <a:gs pos="0">
                    <a:schemeClr val="accent2">
                      <a:satMod val="100000"/>
                      <a:lumMod val="100000"/>
                    </a:schemeClr>
                  </a:gs>
                  <a:gs pos="50000">
                    <a:schemeClr val="accent2">
                      <a:shade val="99000"/>
                      <a:satMod val="105000"/>
                      <a:lumMod val="100000"/>
                    </a:schemeClr>
                  </a:gs>
                  <a:gs pos="100000">
                    <a:schemeClr val="accent2">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c:spPr>
            <c:extLst>
              <c:ext xmlns:c16="http://schemas.microsoft.com/office/drawing/2014/chart" uri="{C3380CC4-5D6E-409C-BE32-E72D297353CC}">
                <c16:uniqueId val="{00000003-1837-47B3-BB31-41813B06FDB0}"/>
              </c:ext>
            </c:extLst>
          </c:dPt>
          <c:dLbls>
            <c:dLbl>
              <c:idx val="0"/>
              <c:tx>
                <c:rich>
                  <a:bodyPr/>
                  <a:lstStyle/>
                  <a:p>
                    <a:fld id="{FBBFBCA7-0326-4123-84CE-7F578482C68A}" type="VALUE">
                      <a:rPr lang="en-US" baseline="0" smtClean="0"/>
                      <a:pPr/>
                      <a:t>[VALUE]</a:t>
                    </a:fld>
                    <a:endParaRPr lang="en-US"/>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837-47B3-BB31-41813B06FDB0}"/>
                </c:ext>
              </c:extLst>
            </c:dLbl>
            <c:dLbl>
              <c:idx val="1"/>
              <c:tx>
                <c:rich>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r>
                      <a:rPr lang="en-US" dirty="0"/>
                      <a:t>
</a:t>
                    </a:r>
                    <a:fld id="{6C183997-0134-40EF-A141-3FD1DC1F6111}" type="VALUE">
                      <a:rPr lang="en-US" smtClean="0"/>
                      <a:pPr>
                        <a:defRPr sz="1197" b="0" i="0" u="none" strike="noStrike" kern="1200" baseline="0">
                          <a:solidFill>
                            <a:schemeClr val="tx1">
                              <a:lumMod val="75000"/>
                              <a:lumOff val="25000"/>
                            </a:schemeClr>
                          </a:solidFill>
                          <a:latin typeface="+mn-lt"/>
                          <a:ea typeface="+mn-ea"/>
                          <a:cs typeface="+mn-cs"/>
                        </a:defRPr>
                      </a:pPr>
                      <a:t>[VALUE]</a:t>
                    </a:fld>
                    <a:endParaRPr lang="en-US" dirty="0"/>
                  </a:p>
                </c:rich>
              </c:tx>
              <c:spPr>
                <a:noFill/>
                <a:ln>
                  <a:noFill/>
                </a:ln>
                <a:effectLst/>
              </c:spPr>
              <c:dLblPos val="in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03-1837-47B3-BB31-41813B06FDB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Татварын орлого </c:v>
                </c:pt>
                <c:pt idx="1">
                  <c:v>Татварын бус орлого</c:v>
                </c:pt>
              </c:strCache>
            </c:strRef>
          </c:cat>
          <c:val>
            <c:numRef>
              <c:f>Sheet1!$B$2:$B$3</c:f>
              <c:numCache>
                <c:formatCode>#,##0.0</c:formatCode>
                <c:ptCount val="2"/>
                <c:pt idx="0">
                  <c:v>62.8</c:v>
                </c:pt>
                <c:pt idx="1">
                  <c:v>37.200000000000003</c:v>
                </c:pt>
              </c:numCache>
            </c:numRef>
          </c:val>
          <c:extLst>
            <c:ext xmlns:c16="http://schemas.microsoft.com/office/drawing/2014/chart" uri="{C3380CC4-5D6E-409C-BE32-E72D297353CC}">
              <c16:uniqueId val="{00000004-1837-47B3-BB31-41813B06FDB0}"/>
            </c:ext>
          </c:extLst>
        </c:ser>
        <c:dLbls>
          <c:dLblPos val="inEnd"/>
          <c:showLegendKey val="0"/>
          <c:showVal val="0"/>
          <c:showCatName val="0"/>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12366062863203144"/>
          <c:y val="2.8125000000000001E-2"/>
        </c:manualLayout>
      </c:layout>
      <c:overlay val="0"/>
    </c:title>
    <c:autoTitleDeleted val="0"/>
    <c:view3D>
      <c:rotX val="15"/>
      <c:rotY val="20"/>
      <c:rAngAx val="1"/>
    </c:view3D>
    <c:floor>
      <c:thickness val="0"/>
    </c:floor>
    <c:sideWall>
      <c:thickness val="0"/>
      <c:spPr>
        <a:ln>
          <a:solidFill>
            <a:srgbClr val="00B050"/>
          </a:solidFill>
        </a:ln>
      </c:spPr>
    </c:sideWall>
    <c:backWall>
      <c:thickness val="0"/>
      <c:spPr>
        <a:ln>
          <a:solidFill>
            <a:srgbClr val="00B050"/>
          </a:solidFill>
        </a:ln>
      </c:spPr>
    </c:backWall>
    <c:plotArea>
      <c:layout/>
      <c:bar3DChart>
        <c:barDir val="col"/>
        <c:grouping val="stacked"/>
        <c:varyColors val="0"/>
        <c:ser>
          <c:idx val="0"/>
          <c:order val="0"/>
          <c:tx>
            <c:strRef>
              <c:f>Sheet1!$B$1</c:f>
              <c:strCache>
                <c:ptCount val="1"/>
                <c:pt idx="0">
                  <c:v>Column1</c:v>
                </c:pt>
              </c:strCache>
            </c:strRef>
          </c:tx>
          <c:invertIfNegative val="0"/>
          <c:dLbls>
            <c:dLbl>
              <c:idx val="0"/>
              <c:layout>
                <c:manualLayout>
                  <c:x val="5.9308924934670677E-3"/>
                  <c:y val="-0.12889164238624776"/>
                </c:manualLayout>
              </c:layout>
              <c:tx>
                <c:rich>
                  <a:bodyPr/>
                  <a:lstStyle/>
                  <a:p>
                    <a:pPr>
                      <a:defRPr/>
                    </a:pPr>
                    <a:r>
                      <a:rPr lang="en-US" dirty="0"/>
                      <a:t>5.1</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9.646588857300703E-2"/>
                      <c:h val="0.13168440740404114"/>
                    </c:manualLayout>
                  </c15:layout>
                  <c15:showDataLabelsRange val="0"/>
                </c:ext>
                <c:ext xmlns:c16="http://schemas.microsoft.com/office/drawing/2014/chart" uri="{C3380CC4-5D6E-409C-BE32-E72D297353CC}">
                  <c16:uniqueId val="{00000000-A635-46C5-9C27-C36AA8DB286D}"/>
                </c:ext>
              </c:extLst>
            </c:dLbl>
            <c:dLbl>
              <c:idx val="1"/>
              <c:layout>
                <c:manualLayout>
                  <c:x val="2.7677498302846243E-2"/>
                  <c:y val="-0.29501864812852269"/>
                </c:manualLayout>
              </c:layout>
              <c:spPr>
                <a:noFill/>
                <a:ln>
                  <a:noFill/>
                </a:ln>
                <a:effectLst/>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4193606435625455"/>
                      <c:h val="0.16319125332067946"/>
                    </c:manualLayout>
                  </c15:layout>
                </c:ext>
                <c:ext xmlns:c16="http://schemas.microsoft.com/office/drawing/2014/chart" uri="{C3380CC4-5D6E-409C-BE32-E72D297353CC}">
                  <c16:uniqueId val="{00000001-A635-46C5-9C27-C36AA8DB286D}"/>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 Төлөвлөгөө </c:v>
                </c:pt>
                <c:pt idx="1">
                  <c:v>Гүйцэтгэл </c:v>
                </c:pt>
              </c:strCache>
            </c:strRef>
          </c:cat>
          <c:val>
            <c:numRef>
              <c:f>Sheet1!$B$2:$B$3</c:f>
              <c:numCache>
                <c:formatCode>General</c:formatCode>
                <c:ptCount val="2"/>
                <c:pt idx="0">
                  <c:v>4.0999999999999996</c:v>
                </c:pt>
                <c:pt idx="1">
                  <c:v>8.3000000000000007</c:v>
                </c:pt>
              </c:numCache>
            </c:numRef>
          </c:val>
          <c:extLst>
            <c:ext xmlns:c16="http://schemas.microsoft.com/office/drawing/2014/chart" uri="{C3380CC4-5D6E-409C-BE32-E72D297353CC}">
              <c16:uniqueId val="{00000000-4C0E-47CB-AADE-0B3627650C04}"/>
            </c:ext>
          </c:extLst>
        </c:ser>
        <c:dLbls>
          <c:showLegendKey val="0"/>
          <c:showVal val="1"/>
          <c:showCatName val="0"/>
          <c:showSerName val="0"/>
          <c:showPercent val="0"/>
          <c:showBubbleSize val="0"/>
        </c:dLbls>
        <c:gapWidth val="150"/>
        <c:shape val="cylinder"/>
        <c:axId val="82692736"/>
        <c:axId val="93549696"/>
        <c:axId val="0"/>
      </c:bar3DChart>
      <c:catAx>
        <c:axId val="82692736"/>
        <c:scaling>
          <c:orientation val="minMax"/>
        </c:scaling>
        <c:delete val="0"/>
        <c:axPos val="b"/>
        <c:numFmt formatCode="General" sourceLinked="0"/>
        <c:majorTickMark val="out"/>
        <c:minorTickMark val="none"/>
        <c:tickLblPos val="nextTo"/>
        <c:crossAx val="93549696"/>
        <c:crosses val="autoZero"/>
        <c:auto val="1"/>
        <c:lblAlgn val="ctr"/>
        <c:lblOffset val="100"/>
        <c:noMultiLvlLbl val="0"/>
      </c:catAx>
      <c:valAx>
        <c:axId val="93549696"/>
        <c:scaling>
          <c:orientation val="minMax"/>
        </c:scaling>
        <c:delete val="0"/>
        <c:axPos val="l"/>
        <c:majorGridlines>
          <c:spPr>
            <a:ln>
              <a:solidFill>
                <a:srgbClr val="FFFF00"/>
              </a:solidFill>
            </a:ln>
          </c:spPr>
        </c:majorGridlines>
        <c:numFmt formatCode="General" sourceLinked="1"/>
        <c:majorTickMark val="out"/>
        <c:minorTickMark val="none"/>
        <c:tickLblPos val="nextTo"/>
        <c:crossAx val="82692736"/>
        <c:crosses val="autoZero"/>
        <c:crossBetween val="between"/>
      </c:valAx>
      <c:spPr>
        <a:solidFill>
          <a:srgbClr val="00B050"/>
        </a:solidFill>
      </c:spPr>
    </c:plotArea>
    <c:plotVisOnly val="1"/>
    <c:dispBlanksAs val="gap"/>
    <c:showDLblsOverMax val="0"/>
  </c:chart>
  <c:txPr>
    <a:bodyPr/>
    <a:lstStyle/>
    <a:p>
      <a:pPr>
        <a:defRPr lang="mn-MN"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mn-MN" dirty="0"/>
              <a:t>Улсын төсөвт төсөвт төвлөрүүлэх орлого /тэр</a:t>
            </a:r>
            <a:r>
              <a:rPr lang="mn-MN" baseline="0" dirty="0"/>
              <a:t> бум </a:t>
            </a:r>
            <a:r>
              <a:rPr lang="mn-MN" dirty="0"/>
              <a:t>төг/</a:t>
            </a:r>
          </a:p>
        </c:rich>
      </c:tx>
      <c:layout>
        <c:manualLayout>
          <c:xMode val="edge"/>
          <c:yMode val="edge"/>
          <c:x val="0.23546358267716536"/>
          <c:y val="1.2500000000000001E-2"/>
        </c:manualLayout>
      </c:layout>
      <c:overlay val="0"/>
    </c:title>
    <c:autoTitleDeleted val="0"/>
    <c:view3D>
      <c:rotX val="15"/>
      <c:rotY val="20"/>
      <c:rAngAx val="1"/>
    </c:view3D>
    <c:floor>
      <c:thickness val="0"/>
    </c:floor>
    <c:sideWall>
      <c:thickness val="0"/>
      <c:spPr>
        <a:ln>
          <a:solidFill>
            <a:srgbClr val="00B050"/>
          </a:solidFill>
        </a:ln>
      </c:spPr>
    </c:sideWall>
    <c:backWall>
      <c:thickness val="0"/>
      <c:spPr>
        <a:ln>
          <a:solidFill>
            <a:srgbClr val="00B050"/>
          </a:solidFill>
        </a:ln>
      </c:spPr>
    </c:backWall>
    <c:plotArea>
      <c:layout/>
      <c:bar3DChart>
        <c:barDir val="col"/>
        <c:grouping val="stacked"/>
        <c:varyColors val="0"/>
        <c:ser>
          <c:idx val="0"/>
          <c:order val="0"/>
          <c:tx>
            <c:strRef>
              <c:f>Sheet1!$B$1</c:f>
              <c:strCache>
                <c:ptCount val="1"/>
                <c:pt idx="0">
                  <c:v>Орон нутгийн Орлогын төлөвлөгөө</c:v>
                </c:pt>
              </c:strCache>
            </c:strRef>
          </c:tx>
          <c:invertIfNegative val="0"/>
          <c:dLbls>
            <c:dLbl>
              <c:idx val="0"/>
              <c:layout>
                <c:manualLayout>
                  <c:x val="1.2870734584508325E-2"/>
                  <c:y val="-0.26062326645650769"/>
                </c:manualLayout>
              </c:layout>
              <c:spPr>
                <a:noFill/>
                <a:ln>
                  <a:noFill/>
                </a:ln>
                <a:effectLst/>
              </c:spPr>
              <c:txPr>
                <a:bodyPr wrap="square" lIns="38100" tIns="19050" rIns="38100" bIns="19050" anchor="ctr">
                  <a:noAutofit/>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0537905495702324"/>
                      <c:h val="0.20724003785287098"/>
                    </c:manualLayout>
                  </c15:layout>
                </c:ext>
                <c:ext xmlns:c16="http://schemas.microsoft.com/office/drawing/2014/chart" uri="{C3380CC4-5D6E-409C-BE32-E72D297353CC}">
                  <c16:uniqueId val="{00000000-50FB-418D-B842-B61046033BEE}"/>
                </c:ext>
              </c:extLst>
            </c:dLbl>
            <c:dLbl>
              <c:idx val="1"/>
              <c:layout>
                <c:manualLayout>
                  <c:x val="5.2555499553409074E-2"/>
                  <c:y val="-0.29320117476357116"/>
                </c:manualLayout>
              </c:layout>
              <c:spPr>
                <a:noFill/>
                <a:ln>
                  <a:noFill/>
                </a:ln>
                <a:effectLst/>
              </c:spPr>
              <c:txPr>
                <a:bodyPr wrap="square" lIns="38100" tIns="19050" rIns="38100" bIns="19050" anchor="ctr">
                  <a:noAutofit/>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8.7510354016142128E-2"/>
                      <c:h val="0.16873887348997779"/>
                    </c:manualLayout>
                  </c15:layout>
                </c:ext>
                <c:ext xmlns:c16="http://schemas.microsoft.com/office/drawing/2014/chart" uri="{C3380CC4-5D6E-409C-BE32-E72D297353CC}">
                  <c16:uniqueId val="{00000001-50FB-418D-B842-B61046033BE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 Төлөвлөгөө </c:v>
                </c:pt>
                <c:pt idx="1">
                  <c:v>Гүйцэтгэл </c:v>
                </c:pt>
              </c:strCache>
            </c:strRef>
          </c:cat>
          <c:val>
            <c:numRef>
              <c:f>Sheet1!$B$2:$B$3</c:f>
              <c:numCache>
                <c:formatCode>General</c:formatCode>
                <c:ptCount val="2"/>
                <c:pt idx="0">
                  <c:v>2136</c:v>
                </c:pt>
                <c:pt idx="1">
                  <c:v>905</c:v>
                </c:pt>
              </c:numCache>
            </c:numRef>
          </c:val>
          <c:extLst>
            <c:ext xmlns:c16="http://schemas.microsoft.com/office/drawing/2014/chart" uri="{C3380CC4-5D6E-409C-BE32-E72D297353CC}">
              <c16:uniqueId val="{00000000-A4ED-41EB-A51B-EC804286A8F7}"/>
            </c:ext>
          </c:extLst>
        </c:ser>
        <c:dLbls>
          <c:showLegendKey val="0"/>
          <c:showVal val="1"/>
          <c:showCatName val="0"/>
          <c:showSerName val="0"/>
          <c:showPercent val="0"/>
          <c:showBubbleSize val="0"/>
        </c:dLbls>
        <c:gapWidth val="150"/>
        <c:gapDepth val="170"/>
        <c:shape val="cylinder"/>
        <c:axId val="82692736"/>
        <c:axId val="93549696"/>
        <c:axId val="0"/>
      </c:bar3DChart>
      <c:catAx>
        <c:axId val="82692736"/>
        <c:scaling>
          <c:orientation val="minMax"/>
        </c:scaling>
        <c:delete val="0"/>
        <c:axPos val="b"/>
        <c:numFmt formatCode="General" sourceLinked="0"/>
        <c:majorTickMark val="out"/>
        <c:minorTickMark val="none"/>
        <c:tickLblPos val="nextTo"/>
        <c:crossAx val="93549696"/>
        <c:crosses val="autoZero"/>
        <c:auto val="1"/>
        <c:lblAlgn val="ctr"/>
        <c:lblOffset val="100"/>
        <c:noMultiLvlLbl val="0"/>
      </c:catAx>
      <c:valAx>
        <c:axId val="93549696"/>
        <c:scaling>
          <c:orientation val="minMax"/>
        </c:scaling>
        <c:delete val="0"/>
        <c:axPos val="l"/>
        <c:majorGridlines>
          <c:spPr>
            <a:ln>
              <a:solidFill>
                <a:srgbClr val="FFFF00"/>
              </a:solidFill>
            </a:ln>
          </c:spPr>
        </c:majorGridlines>
        <c:numFmt formatCode="General" sourceLinked="1"/>
        <c:majorTickMark val="out"/>
        <c:minorTickMark val="none"/>
        <c:tickLblPos val="nextTo"/>
        <c:crossAx val="82692736"/>
        <c:crosses val="autoZero"/>
        <c:crossBetween val="between"/>
      </c:valAx>
      <c:spPr>
        <a:solidFill>
          <a:srgbClr val="00B050"/>
        </a:solidFill>
      </c:spPr>
    </c:plotArea>
    <c:plotVisOnly val="1"/>
    <c:dispBlanksAs val="gap"/>
    <c:showDLblsOverMax val="0"/>
  </c:chart>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23546358267716536"/>
          <c:y val="1.2500000000000001E-2"/>
        </c:manualLayout>
      </c:layout>
      <c:overlay val="0"/>
    </c:title>
    <c:autoTitleDeleted val="0"/>
    <c:view3D>
      <c:rotX val="15"/>
      <c:rotY val="20"/>
      <c:rAngAx val="1"/>
    </c:view3D>
    <c:floor>
      <c:thickness val="0"/>
    </c:floor>
    <c:sideWall>
      <c:thickness val="0"/>
      <c:spPr>
        <a:ln>
          <a:solidFill>
            <a:srgbClr val="00B050"/>
          </a:solidFill>
        </a:ln>
      </c:spPr>
    </c:sideWall>
    <c:backWall>
      <c:thickness val="0"/>
      <c:spPr>
        <a:ln>
          <a:solidFill>
            <a:srgbClr val="00B050"/>
          </a:solidFill>
        </a:ln>
      </c:spPr>
    </c:backWall>
    <c:plotArea>
      <c:layout/>
      <c:bar3DChart>
        <c:barDir val="col"/>
        <c:grouping val="stacked"/>
        <c:varyColors val="0"/>
        <c:ser>
          <c:idx val="0"/>
          <c:order val="0"/>
          <c:tx>
            <c:strRef>
              <c:f>Sheet1!$B$1</c:f>
              <c:strCache>
                <c:ptCount val="1"/>
                <c:pt idx="0">
                  <c:v>Сумын 3 шатны орлого / тэрбум төг/</c:v>
                </c:pt>
              </c:strCache>
            </c:strRef>
          </c:tx>
          <c:invertIfNegative val="0"/>
          <c:dLbls>
            <c:dLbl>
              <c:idx val="0"/>
              <c:layout>
                <c:manualLayout>
                  <c:x val="3.1372549019607843E-2"/>
                  <c:y val="-0.1453531754518527"/>
                </c:manualLayout>
              </c:layout>
              <c:spPr>
                <a:noFill/>
                <a:ln>
                  <a:noFill/>
                </a:ln>
                <a:effectLst/>
              </c:spPr>
              <c:txPr>
                <a:bodyPr wrap="square" lIns="38100" tIns="19050" rIns="38100" bIns="19050" anchor="ctr">
                  <a:noAutofit/>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7.6068704647213214E-2"/>
                      <c:h val="0.1481320983661962"/>
                    </c:manualLayout>
                  </c15:layout>
                </c:ext>
                <c:ext xmlns:c16="http://schemas.microsoft.com/office/drawing/2014/chart" uri="{C3380CC4-5D6E-409C-BE32-E72D297353CC}">
                  <c16:uniqueId val="{00000000-F8B8-4BF2-A42B-F8DD31F8B857}"/>
                </c:ext>
              </c:extLst>
            </c:dLbl>
            <c:dLbl>
              <c:idx val="1"/>
              <c:layout>
                <c:manualLayout>
                  <c:x val="9.8039215686275237E-3"/>
                  <c:y val="-0.32490709806884716"/>
                </c:manualLayout>
              </c:layout>
              <c:spPr>
                <a:noFill/>
                <a:ln>
                  <a:noFill/>
                </a:ln>
                <a:effectLst/>
              </c:spPr>
              <c:txPr>
                <a:bodyPr wrap="square" lIns="38100" tIns="19050" rIns="38100" bIns="19050" anchor="ctr">
                  <a:noAutofit/>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0155890072564459"/>
                      <c:h val="0.12818166251986349"/>
                    </c:manualLayout>
                  </c15:layout>
                </c:ext>
                <c:ext xmlns:c16="http://schemas.microsoft.com/office/drawing/2014/chart" uri="{C3380CC4-5D6E-409C-BE32-E72D297353CC}">
                  <c16:uniqueId val="{00000001-F8B8-4BF2-A42B-F8DD31F8B85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 Төлөвлөгөө </c:v>
                </c:pt>
                <c:pt idx="1">
                  <c:v>Гүйцэтгэл </c:v>
                </c:pt>
              </c:strCache>
            </c:strRef>
          </c:cat>
          <c:val>
            <c:numRef>
              <c:f>Sheet1!$B$2:$B$3</c:f>
              <c:numCache>
                <c:formatCode>General</c:formatCode>
                <c:ptCount val="2"/>
                <c:pt idx="0">
                  <c:v>6754</c:v>
                </c:pt>
                <c:pt idx="1">
                  <c:v>10046</c:v>
                </c:pt>
              </c:numCache>
            </c:numRef>
          </c:val>
          <c:extLst>
            <c:ext xmlns:c16="http://schemas.microsoft.com/office/drawing/2014/chart" uri="{C3380CC4-5D6E-409C-BE32-E72D297353CC}">
              <c16:uniqueId val="{00000000-1801-45D8-9F74-40A10467771C}"/>
            </c:ext>
          </c:extLst>
        </c:ser>
        <c:dLbls>
          <c:showLegendKey val="0"/>
          <c:showVal val="1"/>
          <c:showCatName val="0"/>
          <c:showSerName val="0"/>
          <c:showPercent val="0"/>
          <c:showBubbleSize val="0"/>
        </c:dLbls>
        <c:gapWidth val="150"/>
        <c:shape val="cylinder"/>
        <c:axId val="82692736"/>
        <c:axId val="93549696"/>
        <c:axId val="0"/>
      </c:bar3DChart>
      <c:catAx>
        <c:axId val="82692736"/>
        <c:scaling>
          <c:orientation val="minMax"/>
        </c:scaling>
        <c:delete val="0"/>
        <c:axPos val="b"/>
        <c:numFmt formatCode="General" sourceLinked="0"/>
        <c:majorTickMark val="out"/>
        <c:minorTickMark val="none"/>
        <c:tickLblPos val="nextTo"/>
        <c:crossAx val="93549696"/>
        <c:crosses val="autoZero"/>
        <c:auto val="1"/>
        <c:lblAlgn val="ctr"/>
        <c:lblOffset val="100"/>
        <c:noMultiLvlLbl val="0"/>
      </c:catAx>
      <c:valAx>
        <c:axId val="93549696"/>
        <c:scaling>
          <c:orientation val="minMax"/>
        </c:scaling>
        <c:delete val="0"/>
        <c:axPos val="l"/>
        <c:majorGridlines>
          <c:spPr>
            <a:ln>
              <a:solidFill>
                <a:srgbClr val="FFFF00"/>
              </a:solidFill>
            </a:ln>
          </c:spPr>
        </c:majorGridlines>
        <c:numFmt formatCode="General" sourceLinked="1"/>
        <c:majorTickMark val="out"/>
        <c:minorTickMark val="none"/>
        <c:tickLblPos val="nextTo"/>
        <c:crossAx val="82692736"/>
        <c:crosses val="autoZero"/>
        <c:crossBetween val="between"/>
      </c:valAx>
      <c:spPr>
        <a:solidFill>
          <a:srgbClr val="00B050"/>
        </a:solidFill>
      </c:spPr>
    </c:plotArea>
    <c:plotVisOnly val="1"/>
    <c:dispBlanksAs val="gap"/>
    <c:showDLblsOverMax val="0"/>
  </c:chart>
  <c:txPr>
    <a:bodyPr/>
    <a:lstStyle/>
    <a:p>
      <a:pPr>
        <a:defRPr sz="1800"/>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Times New Roman" pitchFamily="18" charset="0"/>
                <a:cs typeface="Times New Roman" pitchFamily="18" charset="0"/>
              </a:defRPr>
            </a:pPr>
            <a:r>
              <a:rPr lang="mn-MN" dirty="0">
                <a:latin typeface="Times New Roman" pitchFamily="18" charset="0"/>
                <a:cs typeface="Times New Roman" pitchFamily="18" charset="0"/>
              </a:rPr>
              <a:t>Төсвийн зарлага нийт </a:t>
            </a:r>
            <a:r>
              <a:rPr lang="en-US" dirty="0">
                <a:latin typeface="Times New Roman" pitchFamily="18" charset="0"/>
                <a:cs typeface="Times New Roman" pitchFamily="18" charset="0"/>
              </a:rPr>
              <a:t>3,221,669,672.31</a:t>
            </a:r>
          </a:p>
        </c:rich>
      </c:tx>
      <c:layout>
        <c:manualLayout>
          <c:xMode val="edge"/>
          <c:yMode val="edge"/>
          <c:x val="0.31521963824289406"/>
          <c:y val="0"/>
        </c:manualLayout>
      </c:layout>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solidFill>
              <a:srgbClr val="66FF33"/>
            </a:solidFill>
          </c:spPr>
          <c:dPt>
            <c:idx val="0"/>
            <c:bubble3D val="0"/>
            <c:spPr>
              <a:solidFill>
                <a:srgbClr val="009900"/>
              </a:solidFill>
            </c:spPr>
            <c:extLst>
              <c:ext xmlns:c16="http://schemas.microsoft.com/office/drawing/2014/chart" uri="{C3380CC4-5D6E-409C-BE32-E72D297353CC}">
                <c16:uniqueId val="{00000001-59F4-4A88-AA06-DBB25865DCBB}"/>
              </c:ext>
            </c:extLst>
          </c:dPt>
          <c:dPt>
            <c:idx val="1"/>
            <c:bubble3D val="0"/>
            <c:extLst>
              <c:ext xmlns:c16="http://schemas.microsoft.com/office/drawing/2014/chart" uri="{C3380CC4-5D6E-409C-BE32-E72D297353CC}">
                <c16:uniqueId val="{00000003-59F4-4A88-AA06-DBB25865DCBB}"/>
              </c:ext>
            </c:extLst>
          </c:dPt>
          <c:dLbls>
            <c:dLbl>
              <c:idx val="0"/>
              <c:layout>
                <c:manualLayout>
                  <c:x val="-6.5752914606604401E-2"/>
                  <c:y val="-7.1653980752405949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9F4-4A88-AA06-DBB25865DCBB}"/>
                </c:ext>
              </c:extLst>
            </c:dLbl>
            <c:dLbl>
              <c:idx val="1"/>
              <c:layout>
                <c:manualLayout>
                  <c:x val="4.9918411361370527E-2"/>
                  <c:y val="5.0840332458442695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9F4-4A88-AA06-DBB25865DCBB}"/>
                </c:ext>
              </c:extLst>
            </c:dLbl>
            <c:spPr>
              <a:noFill/>
              <a:ln>
                <a:noFill/>
              </a:ln>
              <a:effectLst/>
            </c:spPr>
            <c:txPr>
              <a:bodyPr wrap="square" lIns="38100" tIns="19050" rIns="38100" bIns="19050" anchor="ctr">
                <a:spAutoFit/>
              </a:bodyPr>
              <a:lstStyle/>
              <a:p>
                <a:pPr>
                  <a:defRPr>
                    <a:latin typeface="Times New Roman" panose="02020603050405020304" pitchFamily="18" charset="0"/>
                    <a:cs typeface="Times New Roman" panose="02020603050405020304" pitchFamily="18" charset="0"/>
                  </a:defRPr>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Sheet1!$A$2:$A$3</c:f>
              <c:strCache>
                <c:ptCount val="2"/>
                <c:pt idx="0">
                  <c:v>Орон нутгийн зарлага </c:v>
                </c:pt>
                <c:pt idx="1">
                  <c:v>Тусгай зориулалтын шилжүүлгийн зарлага</c:v>
                </c:pt>
              </c:strCache>
            </c:strRef>
          </c:cat>
          <c:val>
            <c:numRef>
              <c:f>Sheet1!$B$2:$B$3</c:f>
              <c:numCache>
                <c:formatCode>#,##0</c:formatCode>
                <c:ptCount val="2"/>
                <c:pt idx="0">
                  <c:v>37.9</c:v>
                </c:pt>
                <c:pt idx="1">
                  <c:v>62.1</c:v>
                </c:pt>
              </c:numCache>
            </c:numRef>
          </c:val>
          <c:extLst>
            <c:ext xmlns:c16="http://schemas.microsoft.com/office/drawing/2014/chart" uri="{C3380CC4-5D6E-409C-BE32-E72D297353CC}">
              <c16:uniqueId val="{00000004-59F4-4A88-AA06-DBB25865DCBB}"/>
            </c:ext>
          </c:extLst>
        </c:ser>
        <c:dLbls>
          <c:showLegendKey val="0"/>
          <c:showVal val="0"/>
          <c:showCatName val="0"/>
          <c:showSerName val="0"/>
          <c:showPercent val="1"/>
          <c:showBubbleSize val="0"/>
          <c:showLeaderLines val="1"/>
        </c:dLbls>
      </c:pie3DChart>
    </c:plotArea>
    <c:legend>
      <c:legendPos val="r"/>
      <c:overlay val="0"/>
      <c:txPr>
        <a:bodyPr/>
        <a:lstStyle/>
        <a:p>
          <a:pPr>
            <a:defRPr sz="1800">
              <a:latin typeface="Times New Roman" pitchFamily="18" charset="0"/>
              <a:cs typeface="Times New Roman"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Times New Roman" pitchFamily="18" charset="0"/>
                <a:cs typeface="Times New Roman" pitchFamily="18" charset="0"/>
              </a:defRPr>
            </a:pPr>
            <a:r>
              <a:rPr lang="mn-MN" dirty="0"/>
              <a:t>2021 оны зардал</a:t>
            </a:r>
          </a:p>
        </c:rich>
      </c:tx>
      <c:layout>
        <c:manualLayout>
          <c:xMode val="edge"/>
          <c:yMode val="edge"/>
          <c:x val="0.22028647581842972"/>
          <c:y val="2.5000000000000001E-2"/>
        </c:manualLayout>
      </c:layout>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9.8675659728580445E-2"/>
          <c:y val="0.17840266841644795"/>
          <c:w val="0.81815255651183139"/>
          <c:h val="0.7316391076115486"/>
        </c:manualLayout>
      </c:layout>
      <c:pie3DChart>
        <c:varyColors val="1"/>
        <c:ser>
          <c:idx val="0"/>
          <c:order val="0"/>
          <c:tx>
            <c:strRef>
              <c:f>Sheet1!$B$1</c:f>
              <c:strCache>
                <c:ptCount val="1"/>
                <c:pt idx="0">
                  <c:v>Хувиар илэрхийлбэл</c:v>
                </c:pt>
              </c:strCache>
            </c:strRef>
          </c:tx>
          <c:dPt>
            <c:idx val="0"/>
            <c:bubble3D val="0"/>
            <c:spPr>
              <a:solidFill>
                <a:srgbClr val="009900"/>
              </a:solidFill>
            </c:spPr>
            <c:extLst>
              <c:ext xmlns:c16="http://schemas.microsoft.com/office/drawing/2014/chart" uri="{C3380CC4-5D6E-409C-BE32-E72D297353CC}">
                <c16:uniqueId val="{00000001-14D0-4421-A8FC-4617D9E2AEEF}"/>
              </c:ext>
            </c:extLst>
          </c:dPt>
          <c:dPt>
            <c:idx val="1"/>
            <c:bubble3D val="0"/>
            <c:spPr>
              <a:solidFill>
                <a:schemeClr val="accent1">
                  <a:lumMod val="40000"/>
                  <a:lumOff val="60000"/>
                </a:schemeClr>
              </a:solidFill>
            </c:spPr>
            <c:extLst>
              <c:ext xmlns:c16="http://schemas.microsoft.com/office/drawing/2014/chart" uri="{C3380CC4-5D6E-409C-BE32-E72D297353CC}">
                <c16:uniqueId val="{00000003-14D0-4421-A8FC-4617D9E2AEEF}"/>
              </c:ext>
            </c:extLst>
          </c:dPt>
          <c:dPt>
            <c:idx val="2"/>
            <c:bubble3D val="0"/>
            <c:spPr>
              <a:solidFill>
                <a:srgbClr val="FFFF00"/>
              </a:solidFill>
            </c:spPr>
            <c:extLst>
              <c:ext xmlns:c16="http://schemas.microsoft.com/office/drawing/2014/chart" uri="{C3380CC4-5D6E-409C-BE32-E72D297353CC}">
                <c16:uniqueId val="{00000005-14D0-4421-A8FC-4617D9E2AEEF}"/>
              </c:ext>
            </c:extLst>
          </c:dPt>
          <c:dLbls>
            <c:dLbl>
              <c:idx val="0"/>
              <c:layout>
                <c:manualLayout>
                  <c:x val="-0.20410659423386029"/>
                  <c:y val="-8.1018919510061238E-2"/>
                </c:manualLayout>
              </c:layout>
              <c:tx>
                <c:rich>
                  <a:bodyPr wrap="square" lIns="38100" tIns="19050" rIns="38100" bIns="19050" anchor="ctr">
                    <a:noAutofit/>
                  </a:bodyPr>
                  <a:lstStyle/>
                  <a:p>
                    <a:pPr>
                      <a:defRPr>
                        <a:latin typeface="Times New Roman" panose="02020603050405020304" pitchFamily="18" charset="0"/>
                        <a:cs typeface="Times New Roman" panose="02020603050405020304" pitchFamily="18" charset="0"/>
                      </a:defRPr>
                    </a:pPr>
                    <a:fld id="{BE507C83-D32E-4DBA-A3CD-538A32E56055}" type="CATEGORYNAME">
                      <a:rPr lang="mn-MN" smtClean="0"/>
                      <a:pPr>
                        <a:defRPr>
                          <a:latin typeface="Times New Roman" panose="02020603050405020304" pitchFamily="18" charset="0"/>
                          <a:cs typeface="Times New Roman" panose="02020603050405020304" pitchFamily="18" charset="0"/>
                        </a:defRPr>
                      </a:pPr>
                      <a:t>[CATEGORY NAME]</a:t>
                    </a:fld>
                    <a:endParaRPr lang="en-US"/>
                  </a:p>
                </c:rich>
              </c:tx>
              <c:spPr>
                <a:noFill/>
                <a:ln>
                  <a:noFill/>
                </a:ln>
                <a:effectLst/>
              </c:spPr>
              <c:showLegendKey val="0"/>
              <c:showVal val="0"/>
              <c:showCatName val="0"/>
              <c:showSerName val="0"/>
              <c:showPercent val="1"/>
              <c:showBubbleSize val="0"/>
              <c:extLst>
                <c:ext xmlns:c15="http://schemas.microsoft.com/office/drawing/2012/chart" uri="{CE6537A1-D6FC-4f65-9D91-7224C49458BB}">
                  <c15:layout>
                    <c:manualLayout>
                      <c:w val="0.28015503875968994"/>
                      <c:h val="0.19749999999999998"/>
                    </c:manualLayout>
                  </c15:layout>
                  <c15:dlblFieldTable/>
                  <c15:showDataLabelsRange val="0"/>
                </c:ext>
                <c:ext xmlns:c16="http://schemas.microsoft.com/office/drawing/2014/chart" uri="{C3380CC4-5D6E-409C-BE32-E72D297353CC}">
                  <c16:uniqueId val="{00000001-14D0-4421-A8FC-4617D9E2AEEF}"/>
                </c:ext>
              </c:extLst>
            </c:dLbl>
            <c:dLbl>
              <c:idx val="1"/>
              <c:layout>
                <c:manualLayout>
                  <c:x val="0.24768540560336935"/>
                  <c:y val="0.20324300087489075"/>
                </c:manualLayout>
              </c:layout>
              <c:tx>
                <c:rich>
                  <a:bodyPr/>
                  <a:lstStyle/>
                  <a:p>
                    <a:fld id="{81380623-27B9-4D2B-B3B3-10AE97491871}" type="CATEGORYNAME">
                      <a:rPr lang="mn-MN" smtClean="0"/>
                      <a:pPr/>
                      <a:t>[CATEGORY NAME]</a:t>
                    </a:fld>
                    <a:endParaRPr lang="en-US"/>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4D0-4421-A8FC-4617D9E2AEEF}"/>
                </c:ext>
              </c:extLst>
            </c:dLbl>
            <c:dLbl>
              <c:idx val="2"/>
              <c:layout>
                <c:manualLayout>
                  <c:x val="2.5846304095708969E-2"/>
                  <c:y val="0.20110826771653542"/>
                </c:manualLayout>
              </c:layout>
              <c:tx>
                <c:rich>
                  <a:bodyPr/>
                  <a:lstStyle/>
                  <a:p>
                    <a:fld id="{0E4B5CEC-ACE9-4AAE-9592-EB1C1CECB0D5}" type="CATEGORYNAME">
                      <a:rPr lang="mn-MN" smtClean="0"/>
                      <a:pPr/>
                      <a:t>[CATEGORY NAME]</a:t>
                    </a:fld>
                    <a:endParaRPr lang="en-US"/>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4D0-4421-A8FC-4617D9E2AEEF}"/>
                </c:ext>
              </c:extLst>
            </c:dLbl>
            <c:dLbl>
              <c:idx val="3"/>
              <c:delete val="1"/>
              <c:extLst>
                <c:ext xmlns:c15="http://schemas.microsoft.com/office/drawing/2012/chart" uri="{CE6537A1-D6FC-4f65-9D91-7224C49458BB}"/>
                <c:ext xmlns:c16="http://schemas.microsoft.com/office/drawing/2014/chart" uri="{C3380CC4-5D6E-409C-BE32-E72D297353CC}">
                  <c16:uniqueId val="{00000008-14D0-4421-A8FC-4617D9E2AEEF}"/>
                </c:ext>
              </c:extLst>
            </c:dLbl>
            <c:dLbl>
              <c:idx val="4"/>
              <c:layout>
                <c:manualLayout>
                  <c:x val="0.26753830189830924"/>
                  <c:y val="-0.10840048118985127"/>
                </c:manualLayout>
              </c:layout>
              <c:tx>
                <c:rich>
                  <a:bodyPr wrap="square" lIns="38100" tIns="19050" rIns="38100" bIns="19050" anchor="ctr">
                    <a:noAutofit/>
                  </a:bodyPr>
                  <a:lstStyle/>
                  <a:p>
                    <a:pPr>
                      <a:defRPr>
                        <a:latin typeface="Times New Roman" panose="02020603050405020304" pitchFamily="18" charset="0"/>
                        <a:cs typeface="Times New Roman" panose="02020603050405020304" pitchFamily="18" charset="0"/>
                      </a:defRPr>
                    </a:pPr>
                    <a:fld id="{82C15E46-C8D6-408F-AB84-BF9D1725BA2F}" type="CATEGORYNAME">
                      <a:rPr lang="mn-MN" smtClean="0"/>
                      <a:pPr>
                        <a:defRPr>
                          <a:latin typeface="Times New Roman" panose="02020603050405020304" pitchFamily="18" charset="0"/>
                          <a:cs typeface="Times New Roman" panose="02020603050405020304" pitchFamily="18" charset="0"/>
                        </a:defRPr>
                      </a:pPr>
                      <a:t>[CATEGORY NAME]</a:t>
                    </a:fld>
                    <a:endParaRPr lang="en-US"/>
                  </a:p>
                </c:rich>
              </c:tx>
              <c:spPr>
                <a:noFill/>
                <a:ln>
                  <a:noFill/>
                </a:ln>
                <a:effectLst/>
              </c:spPr>
              <c:showLegendKey val="0"/>
              <c:showVal val="0"/>
              <c:showCatName val="0"/>
              <c:showSerName val="0"/>
              <c:showPercent val="1"/>
              <c:showBubbleSize val="0"/>
              <c:extLst>
                <c:ext xmlns:c15="http://schemas.microsoft.com/office/drawing/2012/chart" uri="{CE6537A1-D6FC-4f65-9D91-7224C49458BB}">
                  <c15:layout>
                    <c:manualLayout>
                      <c:w val="0.21487090276506135"/>
                      <c:h val="0.13166666666666665"/>
                    </c:manualLayout>
                  </c15:layout>
                  <c15:dlblFieldTable/>
                  <c15:showDataLabelsRange val="0"/>
                </c:ext>
                <c:ext xmlns:c16="http://schemas.microsoft.com/office/drawing/2014/chart" uri="{C3380CC4-5D6E-409C-BE32-E72D297353CC}">
                  <c16:uniqueId val="{00000007-14D0-4421-A8FC-4617D9E2AEEF}"/>
                </c:ext>
              </c:extLst>
            </c:dLbl>
            <c:spPr>
              <a:noFill/>
              <a:ln>
                <a:noFill/>
              </a:ln>
              <a:effectLst/>
            </c:spPr>
            <c:txPr>
              <a:bodyPr wrap="square" lIns="38100" tIns="19050" rIns="38100" bIns="19050" anchor="ctr">
                <a:spAutoFit/>
              </a:bodyPr>
              <a:lstStyle/>
              <a:p>
                <a:pPr>
                  <a:defRPr>
                    <a:latin typeface="Times New Roman" panose="02020603050405020304" pitchFamily="18" charset="0"/>
                    <a:cs typeface="Times New Roman" panose="02020603050405020304" pitchFamily="18" charset="0"/>
                  </a:defRPr>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Sheet1!$A$2:$A$6</c:f>
              <c:strCache>
                <c:ptCount val="5"/>
                <c:pt idx="0">
                  <c:v>Цалингийн зардал</c:v>
                </c:pt>
                <c:pt idx="1">
                  <c:v>НДШ-ийн зардал</c:v>
                </c:pt>
                <c:pt idx="2">
                  <c:v>Тогтмол зардал</c:v>
                </c:pt>
                <c:pt idx="3">
                  <c:v>Засаг даргын нөөц сан</c:v>
                </c:pt>
                <c:pt idx="4">
                  <c:v>Бусад зардал</c:v>
                </c:pt>
              </c:strCache>
            </c:strRef>
          </c:cat>
          <c:val>
            <c:numRef>
              <c:f>Sheet1!$B$2:$B$6</c:f>
              <c:numCache>
                <c:formatCode>#,##0</c:formatCode>
                <c:ptCount val="5"/>
                <c:pt idx="0">
                  <c:v>66.099999999999994</c:v>
                </c:pt>
                <c:pt idx="1">
                  <c:v>8.6999999999999993</c:v>
                </c:pt>
                <c:pt idx="2">
                  <c:v>6.1</c:v>
                </c:pt>
                <c:pt idx="3">
                  <c:v>1</c:v>
                </c:pt>
                <c:pt idx="4">
                  <c:v>19.100000000000001</c:v>
                </c:pt>
              </c:numCache>
            </c:numRef>
          </c:val>
          <c:extLst>
            <c:ext xmlns:c16="http://schemas.microsoft.com/office/drawing/2014/chart" uri="{C3380CC4-5D6E-409C-BE32-E72D297353CC}">
              <c16:uniqueId val="{00000006-14D0-4421-A8FC-4617D9E2AEEF}"/>
            </c:ext>
          </c:extLst>
        </c:ser>
        <c:dLbls>
          <c:showLegendKey val="0"/>
          <c:showVal val="0"/>
          <c:showCatName val="0"/>
          <c:showSerName val="0"/>
          <c:showPercent val="1"/>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DDA51639-B2D6-4652-B8C3-1B4C224A7BAF}" type="datetimeFigureOut">
              <a:rPr lang="en-US" smtClean="0"/>
              <a:t>8/1/2022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14871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C48EC7-AF6A-48D3-8284-14BACBEBDD84}" type="datetimeFigureOut">
              <a:rPr lang="en-US" smtClean="0"/>
              <a:t>8/1/2022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0806190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C48EC7-AF6A-48D3-8284-14BACBEBDD84}" type="datetimeFigureOut">
              <a:rPr lang="en-US" smtClean="0"/>
              <a:t>8/1/2022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8050735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C48EC7-AF6A-48D3-8284-14BACBEBDD84}" type="datetimeFigureOut">
              <a:rPr lang="en-US" smtClean="0"/>
              <a:t>8/1/2022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93873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C48EC7-AF6A-48D3-8284-14BACBEBDD84}" type="datetimeFigureOut">
              <a:rPr lang="en-US" smtClean="0"/>
              <a:t>8/1/2022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116574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BC48EC7-AF6A-48D3-8284-14BACBEBDD84}" type="datetimeFigureOut">
              <a:rPr lang="en-US" smtClean="0"/>
              <a:t>8/1/2022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0296227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BC48EC7-AF6A-48D3-8284-14BACBEBDD84}" type="datetimeFigureOut">
              <a:rPr lang="en-US" smtClean="0"/>
              <a:t>8/1/2022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1858152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8/1/2022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211660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8/1/2022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27551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8/1/2022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97213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44961B7-6B89-48AB-966F-622E2788EECC}" type="datetimeFigureOut">
              <a:rPr lang="en-US" smtClean="0"/>
              <a:t>8/1/2022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74050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8/1/2022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10363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8/1/2022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3059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8/1/2022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25905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8/1/2022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6065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F131DD-A141-4471-BCF9-C6073EDD7E20}" type="datetimeFigureOut">
              <a:rPr lang="en-US" smtClean="0"/>
              <a:t>8/1/2022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2013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334A90-EB03-42F3-8859-2C2B2724C058}" type="datetimeFigureOut">
              <a:rPr lang="en-US" smtClean="0"/>
              <a:t>8/1/2022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66167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BC48EC7-AF6A-48D3-8284-14BACBEBDD84}" type="datetimeFigureOut">
              <a:rPr lang="en-US" smtClean="0"/>
              <a:t>8/1/2022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55996786"/>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1855694"/>
            <a:ext cx="10096500" cy="2763667"/>
          </a:xfrm>
        </p:spPr>
        <p:txBody>
          <a:bodyPr>
            <a:normAutofit/>
          </a:bodyPr>
          <a:lstStyle/>
          <a:p>
            <a:pPr algn="ctr"/>
            <a:r>
              <a:rPr lang="mn-MN" sz="3200" dirty="0">
                <a:latin typeface="Arial" panose="020B0604020202020204" pitchFamily="34" charset="0"/>
                <a:cs typeface="Arial" panose="020B0604020202020204" pitchFamily="34" charset="0"/>
              </a:rPr>
              <a:t>сэргэлэн сумын төсвийн ерөнхийлөн захирагчийн 2021 оны жилийн эцсийн санхүүгийн нэгтгэсэн тайлангийн </a:t>
            </a:r>
            <a:br>
              <a:rPr lang="en-US" sz="3200" dirty="0">
                <a:latin typeface="Arial" panose="020B0604020202020204" pitchFamily="34" charset="0"/>
                <a:cs typeface="Arial" panose="020B0604020202020204" pitchFamily="34" charset="0"/>
              </a:rPr>
            </a:br>
            <a:r>
              <a:rPr lang="mn-MN" sz="3200" dirty="0">
                <a:latin typeface="Arial" panose="020B0604020202020204" pitchFamily="34" charset="0"/>
                <a:cs typeface="Arial" panose="020B0604020202020204" pitchFamily="34" charset="0"/>
              </a:rPr>
              <a:t>танилцуулга</a:t>
            </a:r>
            <a:endParaRPr lang="en-US" sz="32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293155" y="4966412"/>
            <a:ext cx="10096501" cy="806859"/>
          </a:xfrm>
        </p:spPr>
        <p:txBody>
          <a:bodyPr>
            <a:normAutofit fontScale="92500" lnSpcReduction="20000"/>
          </a:bodyPr>
          <a:lstStyle/>
          <a:p>
            <a:r>
              <a:rPr lang="mn-MN" dirty="0">
                <a:latin typeface="Times New Roman" pitchFamily="18" charset="0"/>
                <a:cs typeface="Times New Roman" pitchFamily="18" charset="0"/>
              </a:rPr>
              <a:t>                    </a:t>
            </a:r>
          </a:p>
          <a:p>
            <a:r>
              <a:rPr lang="mn-MN" dirty="0">
                <a:latin typeface="Times New Roman" pitchFamily="18" charset="0"/>
                <a:cs typeface="Times New Roman" pitchFamily="18" charset="0"/>
              </a:rPr>
              <a:t>                                                     2022.07,26</a:t>
            </a:r>
          </a:p>
          <a:p>
            <a:endParaRPr lang="en-US" dirty="0">
              <a:latin typeface="Times New Roman" pitchFamily="18" charset="0"/>
              <a:cs typeface="Times New Roman" pitchFamily="18" charset="0"/>
            </a:endParaRPr>
          </a:p>
        </p:txBody>
      </p:sp>
      <p:sp>
        <p:nvSpPr>
          <p:cNvPr id="5" name="Rectangle 4">
            <a:extLst>
              <a:ext uri="{FF2B5EF4-FFF2-40B4-BE49-F238E27FC236}">
                <a16:creationId xmlns:a16="http://schemas.microsoft.com/office/drawing/2014/main" id="{D40F0080-C0FA-4A62-8F7D-0516C75B2EDA}"/>
              </a:ext>
            </a:extLst>
          </p:cNvPr>
          <p:cNvSpPr/>
          <p:nvPr/>
        </p:nvSpPr>
        <p:spPr>
          <a:xfrm>
            <a:off x="1855696" y="4043082"/>
            <a:ext cx="8798322" cy="1477328"/>
          </a:xfrm>
          <a:prstGeom prst="rect">
            <a:avLst/>
          </a:prstGeom>
        </p:spPr>
        <p:txBody>
          <a:bodyPr wrap="square">
            <a:spAutoFit/>
          </a:bodyPr>
          <a:lstStyle/>
          <a:p>
            <a:r>
              <a:rPr lang="mn-MN"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mn-MN" dirty="0">
                <a:latin typeface="Times New Roman" panose="02020603050405020304" pitchFamily="18" charset="0"/>
                <a:cs typeface="Times New Roman" panose="02020603050405020304" pitchFamily="18" charset="0"/>
              </a:rPr>
              <a:t>  Бэлтгэсэн:</a:t>
            </a:r>
          </a:p>
          <a:p>
            <a:r>
              <a:rPr lang="mn-MN" dirty="0">
                <a:latin typeface="Times New Roman" panose="02020603050405020304" pitchFamily="18" charset="0"/>
                <a:cs typeface="Times New Roman" panose="02020603050405020304" pitchFamily="18" charset="0"/>
              </a:rPr>
              <a:t>Санхүүгийн албаны дарга бөгөөд Ерөнхий нягтлан бодогч  П.Гантуяа </a:t>
            </a:r>
          </a:p>
          <a:p>
            <a:r>
              <a:rPr lang="mn-MN" dirty="0">
                <a:latin typeface="Times New Roman" panose="02020603050405020304" pitchFamily="18" charset="0"/>
                <a:cs typeface="Times New Roman" panose="02020603050405020304" pitchFamily="18" charset="0"/>
              </a:rPr>
              <a:t>                                                  </a:t>
            </a:r>
            <a:r>
              <a:rPr lang="en-SG" dirty="0">
                <a:latin typeface="Times New Roman" panose="02020603050405020304" pitchFamily="18" charset="0"/>
                <a:cs typeface="Times New Roman" panose="02020603050405020304" pitchFamily="18" charset="0"/>
              </a:rPr>
              <a:t>                                                        </a:t>
            </a:r>
            <a:r>
              <a:rPr lang="mn-MN" dirty="0">
                <a:latin typeface="Times New Roman" panose="02020603050405020304" pitchFamily="18" charset="0"/>
                <a:cs typeface="Times New Roman" panose="02020603050405020304" pitchFamily="18" charset="0"/>
              </a:rPr>
              <a:t>    </a:t>
            </a:r>
            <a:endParaRPr lang="en-S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1001" y="862510"/>
            <a:ext cx="1959068" cy="1149171"/>
          </a:xfrm>
          <a:prstGeom prst="rect">
            <a:avLst/>
          </a:prstGeom>
        </p:spPr>
      </p:pic>
    </p:spTree>
    <p:extLst>
      <p:ext uri="{BB962C8B-B14F-4D97-AF65-F5344CB8AC3E}">
        <p14:creationId xmlns:p14="http://schemas.microsoft.com/office/powerpoint/2010/main" val="360440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9734-2794-49A1-8AA1-5A4ACDA16C99}"/>
              </a:ext>
            </a:extLst>
          </p:cNvPr>
          <p:cNvSpPr>
            <a:spLocks noGrp="1"/>
          </p:cNvSpPr>
          <p:nvPr>
            <p:ph type="title"/>
          </p:nvPr>
        </p:nvSpPr>
        <p:spPr/>
        <p:txBody>
          <a:bodyPr>
            <a:noAutofit/>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a:t>
            </a:r>
            <a:r>
              <a:rPr lang="en-US" sz="2000" b="1" cap="all" dirty="0">
                <a:solidFill>
                  <a:prstClr val="black"/>
                </a:solidFill>
                <a:latin typeface="Times New Roman" pitchFamily="18" charset="0"/>
                <a:cs typeface="Times New Roman" pitchFamily="18" charset="0"/>
              </a:rPr>
              <a:t>1</a:t>
            </a:r>
            <a:r>
              <a:rPr lang="mn-MN" sz="2000" b="1" cap="all" dirty="0">
                <a:solidFill>
                  <a:prstClr val="black"/>
                </a:solidFill>
                <a:latin typeface="Times New Roman" pitchFamily="18" charset="0"/>
                <a:cs typeface="Times New Roman" pitchFamily="18" charset="0"/>
              </a:rPr>
              <a:t> оны жилийн эцсийн санхүүгийн нэгтгэсэн тайлангийн танилцуулга</a:t>
            </a:r>
            <a:endParaRPr lang="en-SG" sz="2000" b="1" dirty="0"/>
          </a:p>
        </p:txBody>
      </p:sp>
      <p:sp>
        <p:nvSpPr>
          <p:cNvPr id="3" name="Content Placeholder 2">
            <a:extLst>
              <a:ext uri="{FF2B5EF4-FFF2-40B4-BE49-F238E27FC236}">
                <a16:creationId xmlns:a16="http://schemas.microsoft.com/office/drawing/2014/main" id="{4B5A4DFE-A467-429A-81FF-A3121AA0AAFA}"/>
              </a:ext>
            </a:extLst>
          </p:cNvPr>
          <p:cNvSpPr>
            <a:spLocks noGrp="1"/>
          </p:cNvSpPr>
          <p:nvPr>
            <p:ph idx="1"/>
          </p:nvPr>
        </p:nvSpPr>
        <p:spPr>
          <a:xfrm>
            <a:off x="1141412" y="1778466"/>
            <a:ext cx="10428288" cy="4572000"/>
          </a:xfrm>
        </p:spPr>
        <p:txBody>
          <a:bodyPr>
            <a:normAutofit fontScale="77500" lnSpcReduction="20000"/>
          </a:bodyPr>
          <a:lstStyle/>
          <a:p>
            <a:pPr algn="just">
              <a:buFont typeface="Wingdings" panose="05000000000000000000" pitchFamily="2" charset="2"/>
              <a:buChar char="Ø"/>
            </a:pPr>
            <a:r>
              <a:rPr lang="mn-MN" sz="2800" dirty="0">
                <a:latin typeface="Times New Roman" panose="02020603050405020304" pitchFamily="18" charset="0"/>
                <a:cs typeface="Times New Roman" panose="02020603050405020304" pitchFamily="18" charset="0"/>
              </a:rPr>
              <a:t>Сумын төсөвт төвлөрдөг орлогуудын төлөвлөгөөг нэр төрлөөр нь авч үзвэл                            </a:t>
            </a:r>
          </a:p>
          <a:p>
            <a:pPr algn="just">
              <a:buFont typeface="Wingdings" panose="05000000000000000000" pitchFamily="2" charset="2"/>
              <a:buChar char="Ø"/>
            </a:pPr>
            <a:r>
              <a:rPr lang="mn-MN" sz="2800" dirty="0">
                <a:latin typeface="Times New Roman" panose="02020603050405020304" pitchFamily="18" charset="0"/>
                <a:cs typeface="Times New Roman" panose="02020603050405020304" pitchFamily="18" charset="0"/>
              </a:rPr>
              <a:t>Үйл ажиллагааны орлого 118.240,7 мянган төгрөг орохоос          104.100,2 мянган төгрөг орж   14,140,5 сая төгрөгөөр тасарсан энэ нь газрар тусгай хэрэгцээнд орсонтой холбоотой.</a:t>
            </a:r>
          </a:p>
          <a:p>
            <a:pPr algn="just">
              <a:buFont typeface="Wingdings" panose="05000000000000000000" pitchFamily="2" charset="2"/>
              <a:buChar char="Ø"/>
            </a:pPr>
            <a:r>
              <a:rPr lang="mn-MN" sz="2800" dirty="0">
                <a:latin typeface="Times New Roman" panose="02020603050405020304" pitchFamily="18" charset="0"/>
                <a:cs typeface="Times New Roman" panose="02020603050405020304" pitchFamily="18" charset="0"/>
              </a:rPr>
              <a:t>Улсын тэмдэгтийн орлого 13,000,0 сая төгрөг төлөвлөсөнөөс 8,686,2 сая төгрөг төвлөрүүлж 4.313,8мянган төгрөгөөр тасарсан  нь мөн газрын эрх шилжилт хийгдэхгүй байгаатай холбоотой . </a:t>
            </a:r>
          </a:p>
          <a:p>
            <a:pPr algn="just">
              <a:buFont typeface="Wingdings" panose="05000000000000000000" pitchFamily="2" charset="2"/>
              <a:buChar char="Ø"/>
            </a:pPr>
            <a:r>
              <a:rPr lang="mn-MN" sz="2800" dirty="0">
                <a:latin typeface="Times New Roman" panose="02020603050405020304" pitchFamily="18" charset="0"/>
                <a:cs typeface="Times New Roman" panose="02020603050405020304" pitchFamily="18" charset="0"/>
              </a:rPr>
              <a:t>Түгээмэл тархацтай ашигт малтмалын орлогын төлөвлөгөөгөөр 30,000,0сая төгрөг орохоос 4,757,6 мянган төгрөг орж 25,242,4 мянган төгрөгөөр тасарсан.</a:t>
            </a:r>
            <a:endParaRPr lang="en-SG" sz="2800" dirty="0">
              <a:latin typeface="Times New Roman" panose="02020603050405020304" pitchFamily="18" charset="0"/>
              <a:cs typeface="Times New Roman" panose="02020603050405020304" pitchFamily="18" charset="0"/>
            </a:endParaRPr>
          </a:p>
          <a:p>
            <a:pPr marL="0" indent="0" algn="just">
              <a:buNone/>
            </a:pPr>
            <a:r>
              <a:rPr lang="en-SG" sz="2800" dirty="0">
                <a:latin typeface="Times New Roman" panose="02020603050405020304" pitchFamily="18" charset="0"/>
                <a:cs typeface="Times New Roman" panose="02020603050405020304" pitchFamily="18" charset="0"/>
              </a:rPr>
              <a:t>   </a:t>
            </a:r>
            <a:r>
              <a:rPr lang="mn-MN" sz="2800" dirty="0">
                <a:latin typeface="Times New Roman" panose="02020603050405020304" pitchFamily="18" charset="0"/>
                <a:cs typeface="Times New Roman" panose="02020603050405020304" pitchFamily="18" charset="0"/>
              </a:rPr>
              <a:t>12 төрлийн орлогоос 3 төрлийн орлогын төлөвлөгөө тасарсан .</a:t>
            </a:r>
            <a:endParaRPr lang="en-SG" sz="2800" dirty="0">
              <a:latin typeface="Times New Roman" panose="02020603050405020304" pitchFamily="18" charset="0"/>
              <a:cs typeface="Times New Roman" panose="02020603050405020304" pitchFamily="18" charset="0"/>
            </a:endParaRPr>
          </a:p>
          <a:p>
            <a:r>
              <a:rPr lang="mn-MN" dirty="0">
                <a:solidFill>
                  <a:schemeClr val="bg1"/>
                </a:solidFill>
              </a:rPr>
              <a:t> </a:t>
            </a:r>
            <a:endParaRPr lang="en-SG"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432" y="241254"/>
            <a:ext cx="958352" cy="958352"/>
          </a:xfrm>
          <a:prstGeom prst="rect">
            <a:avLst/>
          </a:prstGeom>
        </p:spPr>
      </p:pic>
    </p:spTree>
    <p:extLst>
      <p:ext uri="{BB962C8B-B14F-4D97-AF65-F5344CB8AC3E}">
        <p14:creationId xmlns:p14="http://schemas.microsoft.com/office/powerpoint/2010/main" val="2694802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2021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1104900" y="1600200"/>
            <a:ext cx="3692387" cy="4572000"/>
          </a:xfrm>
        </p:spPr>
        <p:txBody>
          <a:bodyPr>
            <a:normAutofit fontScale="85000" lnSpcReduction="20000"/>
          </a:bodyPr>
          <a:lstStyle/>
          <a:p>
            <a:pPr algn="just">
              <a:buFont typeface="Wingdings" panose="05000000000000000000" pitchFamily="2" charset="2"/>
              <a:buChar char="Ø"/>
            </a:pPr>
            <a:r>
              <a:rPr lang="en-SG" sz="2800" b="1" dirty="0">
                <a:latin typeface="Times New Roman" panose="02020603050405020304" pitchFamily="18" charset="0"/>
                <a:cs typeface="Times New Roman" panose="02020603050405020304" pitchFamily="18" charset="0"/>
              </a:rPr>
              <a:t>       </a:t>
            </a:r>
            <a:r>
              <a:rPr lang="mn-MN" sz="2800" b="1" dirty="0">
                <a:latin typeface="Times New Roman" panose="02020603050405020304" pitchFamily="18" charset="0"/>
                <a:cs typeface="Times New Roman" panose="02020603050405020304" pitchFamily="18" charset="0"/>
              </a:rPr>
              <a:t>Аймгийн төсөвт төвлөрүүлэх орлого  </a:t>
            </a:r>
            <a:r>
              <a:rPr lang="mn-MN" sz="2800" dirty="0">
                <a:latin typeface="Times New Roman" panose="02020603050405020304" pitchFamily="18" charset="0"/>
                <a:cs typeface="Times New Roman" panose="02020603050405020304" pitchFamily="18" charset="0"/>
              </a:rPr>
              <a:t>батлагдсан төлөвлөгөөгөөр </a:t>
            </a:r>
            <a:r>
              <a:rPr lang="en-US" sz="2800" dirty="0">
                <a:latin typeface="Times New Roman" panose="02020603050405020304" pitchFamily="18" charset="0"/>
                <a:cs typeface="Times New Roman" panose="02020603050405020304" pitchFamily="18" charset="0"/>
              </a:rPr>
              <a:t>4.1</a:t>
            </a:r>
            <a:r>
              <a:rPr lang="mn-MN" sz="2800" dirty="0">
                <a:latin typeface="Times New Roman" panose="02020603050405020304" pitchFamily="18" charset="0"/>
                <a:cs typeface="Times New Roman" panose="02020603050405020304" pitchFamily="18" charset="0"/>
              </a:rPr>
              <a:t> тэрбум төгрөг төвлөрүүлэхээс </a:t>
            </a:r>
            <a:r>
              <a:rPr lang="en-US" sz="2800" dirty="0">
                <a:latin typeface="Times New Roman" panose="02020603050405020304" pitchFamily="18" charset="0"/>
                <a:cs typeface="Times New Roman" panose="02020603050405020304" pitchFamily="18" charset="0"/>
              </a:rPr>
              <a:t>8.3</a:t>
            </a:r>
            <a:r>
              <a:rPr lang="mn-MN" sz="2800" dirty="0">
                <a:latin typeface="Times New Roman" panose="02020603050405020304" pitchFamily="18" charset="0"/>
                <a:cs typeface="Times New Roman" panose="02020603050405020304" pitchFamily="18" charset="0"/>
              </a:rPr>
              <a:t> тэрбум төгрөг төвлөрүүлж, </a:t>
            </a:r>
            <a:r>
              <a:rPr lang="en-US" sz="2800" dirty="0">
                <a:latin typeface="Times New Roman" panose="02020603050405020304" pitchFamily="18" charset="0"/>
                <a:cs typeface="Times New Roman" panose="02020603050405020304" pitchFamily="18" charset="0"/>
              </a:rPr>
              <a:t>  </a:t>
            </a:r>
            <a:r>
              <a:rPr lang="mn-MN" sz="2800" dirty="0">
                <a:latin typeface="Times New Roman" panose="02020603050405020304" pitchFamily="18" charset="0"/>
                <a:cs typeface="Times New Roman" panose="02020603050405020304" pitchFamily="18" charset="0"/>
              </a:rPr>
              <a:t>төлөвлөгөөг  </a:t>
            </a:r>
            <a:r>
              <a:rPr lang="en-US" sz="2800" dirty="0">
                <a:latin typeface="Times New Roman" panose="02020603050405020304" pitchFamily="18" charset="0"/>
                <a:cs typeface="Times New Roman" panose="02020603050405020304" pitchFamily="18" charset="0"/>
              </a:rPr>
              <a:t>202.4 </a:t>
            </a:r>
            <a:r>
              <a:rPr lang="mn-MN" sz="2800" dirty="0">
                <a:latin typeface="Times New Roman" panose="02020603050405020304" pitchFamily="18" charset="0"/>
                <a:cs typeface="Times New Roman" panose="02020603050405020304" pitchFamily="18" charset="0"/>
              </a:rPr>
              <a:t>хувиар буюу </a:t>
            </a:r>
            <a:r>
              <a:rPr lang="en-US" sz="2800" dirty="0">
                <a:latin typeface="Times New Roman" panose="02020603050405020304" pitchFamily="18" charset="0"/>
                <a:cs typeface="Times New Roman" panose="02020603050405020304" pitchFamily="18" charset="0"/>
              </a:rPr>
              <a:t>4.2</a:t>
            </a:r>
            <a:r>
              <a:rPr lang="mn-MN" sz="2800" dirty="0">
                <a:latin typeface="Times New Roman" panose="02020603050405020304" pitchFamily="18" charset="0"/>
                <a:cs typeface="Times New Roman" panose="02020603050405020304" pitchFamily="18" charset="0"/>
              </a:rPr>
              <a:t> тэр бум төгрөгөөр давуулан биелүүлсэн. </a:t>
            </a:r>
            <a:endParaRPr lang="en-SG" sz="2800" dirty="0">
              <a:latin typeface="Times New Roman" panose="02020603050405020304" pitchFamily="18" charset="0"/>
              <a:cs typeface="Times New Roman" panose="02020603050405020304" pitchFamily="18" charset="0"/>
            </a:endParaRPr>
          </a:p>
          <a:p>
            <a:endParaRPr lang="en-SG" dirty="0"/>
          </a:p>
        </p:txBody>
      </p:sp>
      <p:graphicFrame>
        <p:nvGraphicFramePr>
          <p:cNvPr id="5" name="Chart 4">
            <a:extLst>
              <a:ext uri="{FF2B5EF4-FFF2-40B4-BE49-F238E27FC236}">
                <a16:creationId xmlns:a16="http://schemas.microsoft.com/office/drawing/2014/main" id="{4C576FD0-DBC0-479F-81E0-D12D5FD3B0BC}"/>
              </a:ext>
            </a:extLst>
          </p:cNvPr>
          <p:cNvGraphicFramePr/>
          <p:nvPr>
            <p:extLst>
              <p:ext uri="{D42A27DB-BD31-4B8C-83A1-F6EECF244321}">
                <p14:modId xmlns:p14="http://schemas.microsoft.com/office/powerpoint/2010/main" val="2833667937"/>
              </p:ext>
            </p:extLst>
          </p:nvPr>
        </p:nvGraphicFramePr>
        <p:xfrm>
          <a:off x="5512904" y="1489764"/>
          <a:ext cx="6423991" cy="4433957"/>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105" y="215128"/>
            <a:ext cx="864735" cy="864735"/>
          </a:xfrm>
          <a:prstGeom prst="rect">
            <a:avLst/>
          </a:prstGeom>
        </p:spPr>
      </p:pic>
    </p:spTree>
    <p:extLst>
      <p:ext uri="{BB962C8B-B14F-4D97-AF65-F5344CB8AC3E}">
        <p14:creationId xmlns:p14="http://schemas.microsoft.com/office/powerpoint/2010/main" val="3166984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schemeClr val="bg1"/>
                </a:solidFill>
                <a:latin typeface="Times New Roman" pitchFamily="18" charset="0"/>
                <a:cs typeface="Times New Roman" pitchFamily="18" charset="0"/>
              </a:rPr>
              <a:t>сэргэлэн сумын төсвийн ерөнхийлөн захирагчийн 202</a:t>
            </a:r>
            <a:r>
              <a:rPr lang="en-US" sz="2000" b="1" cap="all" dirty="0">
                <a:solidFill>
                  <a:schemeClr val="bg1"/>
                </a:solidFill>
                <a:latin typeface="Times New Roman" pitchFamily="18" charset="0"/>
                <a:cs typeface="Times New Roman" pitchFamily="18" charset="0"/>
              </a:rPr>
              <a:t>1</a:t>
            </a:r>
            <a:r>
              <a:rPr lang="mn-MN" sz="2000" b="1" cap="all" dirty="0">
                <a:solidFill>
                  <a:schemeClr val="bg1"/>
                </a:solidFill>
                <a:latin typeface="Times New Roman" pitchFamily="18" charset="0"/>
                <a:cs typeface="Times New Roman" pitchFamily="18" charset="0"/>
              </a:rPr>
              <a:t> оны жилийн эцсийн санхүүгийн нэгтгэсэн тайлангийн танилцуулга</a:t>
            </a:r>
            <a:br>
              <a:rPr lang="en-SG" dirty="0">
                <a:solidFill>
                  <a:schemeClr val="bg1"/>
                </a:solidFill>
              </a:rPr>
            </a:br>
            <a:endParaRPr lang="en-US" dirty="0">
              <a:solidFill>
                <a:schemeClr val="bg1"/>
              </a:solidFill>
            </a:endParaRPr>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1104901" y="1600200"/>
            <a:ext cx="3930926" cy="4572000"/>
          </a:xfrm>
        </p:spPr>
        <p:txBody>
          <a:bodyPr>
            <a:normAutofit fontScale="92500" lnSpcReduction="10000"/>
          </a:bodyPr>
          <a:lstStyle/>
          <a:p>
            <a:pPr algn="just">
              <a:buFont typeface="Wingdings" panose="05000000000000000000" pitchFamily="2" charset="2"/>
              <a:buChar char="Ø"/>
            </a:pPr>
            <a:r>
              <a:rPr lang="mn-MN" sz="2800" b="1" dirty="0">
                <a:solidFill>
                  <a:schemeClr val="bg1"/>
                </a:solidFill>
                <a:latin typeface="Times New Roman" panose="02020603050405020304" pitchFamily="18" charset="0"/>
                <a:cs typeface="Times New Roman" panose="02020603050405020304" pitchFamily="18" charset="0"/>
              </a:rPr>
              <a:t>Улсын төсөвт төвлөрүүлэх орлого </a:t>
            </a:r>
            <a:r>
              <a:rPr lang="mn-MN" sz="2800" dirty="0">
                <a:solidFill>
                  <a:schemeClr val="bg1"/>
                </a:solidFill>
                <a:latin typeface="Times New Roman" panose="02020603050405020304" pitchFamily="18" charset="0"/>
                <a:cs typeface="Times New Roman" panose="02020603050405020304" pitchFamily="18" charset="0"/>
              </a:rPr>
              <a:t>Батлагдсан төлөвлөгөөгөөр 2.1 мян төгрөг төвлөрүүлэхээс </a:t>
            </a:r>
            <a:r>
              <a:rPr lang="en-US" sz="2800" dirty="0">
                <a:solidFill>
                  <a:schemeClr val="bg1"/>
                </a:solidFill>
                <a:latin typeface="Times New Roman" panose="02020603050405020304" pitchFamily="18" charset="0"/>
                <a:cs typeface="Times New Roman" panose="02020603050405020304" pitchFamily="18" charset="0"/>
              </a:rPr>
              <a:t>0</a:t>
            </a:r>
            <a:r>
              <a:rPr lang="mn-MN" sz="2800" dirty="0">
                <a:solidFill>
                  <a:schemeClr val="bg1"/>
                </a:solidFill>
                <a:latin typeface="Times New Roman" panose="02020603050405020304" pitchFamily="18" charset="0"/>
                <a:cs typeface="Times New Roman" panose="02020603050405020304" pitchFamily="18" charset="0"/>
              </a:rPr>
              <a:t>.</a:t>
            </a:r>
            <a:r>
              <a:rPr lang="en-US" sz="2800" dirty="0">
                <a:solidFill>
                  <a:schemeClr val="bg1"/>
                </a:solidFill>
                <a:latin typeface="Times New Roman" panose="02020603050405020304" pitchFamily="18" charset="0"/>
                <a:cs typeface="Times New Roman" panose="02020603050405020304" pitchFamily="18" charset="0"/>
              </a:rPr>
              <a:t>9</a:t>
            </a:r>
            <a:r>
              <a:rPr lang="mn-MN" sz="2800" dirty="0">
                <a:solidFill>
                  <a:schemeClr val="bg1"/>
                </a:solidFill>
                <a:latin typeface="Times New Roman" panose="02020603050405020304" pitchFamily="18" charset="0"/>
                <a:cs typeface="Times New Roman" panose="02020603050405020304" pitchFamily="18" charset="0"/>
              </a:rPr>
              <a:t> мян төгрөг төвлөрүүлж, төлөвлөгөөг 63.1 хувиар буюу 0.8 мян төгрөгөөр тасарсан. </a:t>
            </a:r>
            <a:endParaRPr lang="en-SG" sz="2800" dirty="0">
              <a:solidFill>
                <a:schemeClr val="bg1"/>
              </a:solidFill>
              <a:latin typeface="Times New Roman" panose="02020603050405020304" pitchFamily="18" charset="0"/>
              <a:cs typeface="Times New Roman" panose="02020603050405020304" pitchFamily="18" charset="0"/>
            </a:endParaRPr>
          </a:p>
          <a:p>
            <a:endParaRPr lang="en-SG" dirty="0">
              <a:solidFill>
                <a:schemeClr val="bg1"/>
              </a:solidFill>
            </a:endParaRPr>
          </a:p>
        </p:txBody>
      </p:sp>
      <p:graphicFrame>
        <p:nvGraphicFramePr>
          <p:cNvPr id="5" name="Chart 4">
            <a:extLst>
              <a:ext uri="{FF2B5EF4-FFF2-40B4-BE49-F238E27FC236}">
                <a16:creationId xmlns:a16="http://schemas.microsoft.com/office/drawing/2014/main" id="{A46B2F44-CCFA-4E0A-9570-AF0226C14BFD}"/>
              </a:ext>
            </a:extLst>
          </p:cNvPr>
          <p:cNvGraphicFramePr/>
          <p:nvPr>
            <p:extLst>
              <p:ext uri="{D42A27DB-BD31-4B8C-83A1-F6EECF244321}">
                <p14:modId xmlns:p14="http://schemas.microsoft.com/office/powerpoint/2010/main" val="1813132208"/>
              </p:ext>
            </p:extLst>
          </p:nvPr>
        </p:nvGraphicFramePr>
        <p:xfrm>
          <a:off x="5671931" y="1489766"/>
          <a:ext cx="5920408" cy="4288182"/>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454" y="267382"/>
            <a:ext cx="922408" cy="922408"/>
          </a:xfrm>
          <a:prstGeom prst="rect">
            <a:avLst/>
          </a:prstGeom>
        </p:spPr>
      </p:pic>
    </p:spTree>
    <p:extLst>
      <p:ext uri="{BB962C8B-B14F-4D97-AF65-F5344CB8AC3E}">
        <p14:creationId xmlns:p14="http://schemas.microsoft.com/office/powerpoint/2010/main" val="2329900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2021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1104901" y="1600200"/>
            <a:ext cx="3758648" cy="4572000"/>
          </a:xfrm>
        </p:spPr>
        <p:txBody>
          <a:bodyPr>
            <a:normAutofit fontScale="85000" lnSpcReduction="10000"/>
          </a:bodyPr>
          <a:lstStyle/>
          <a:p>
            <a:pPr algn="just">
              <a:buFont typeface="Wingdings" panose="05000000000000000000" pitchFamily="2" charset="2"/>
              <a:buChar char="Ø"/>
            </a:pPr>
            <a:r>
              <a:rPr lang="mn-MN" sz="2800" b="1" dirty="0">
                <a:latin typeface="Times New Roman" panose="02020603050405020304" pitchFamily="18" charset="0"/>
                <a:cs typeface="Times New Roman" panose="02020603050405020304" pitchFamily="18" charset="0"/>
              </a:rPr>
              <a:t>Сумын 3 шатны орлогын</a:t>
            </a:r>
            <a:r>
              <a:rPr lang="mn-MN" sz="2800" dirty="0">
                <a:latin typeface="Times New Roman" panose="02020603050405020304" pitchFamily="18" charset="0"/>
                <a:cs typeface="Times New Roman" panose="02020603050405020304" pitchFamily="18" charset="0"/>
              </a:rPr>
              <a:t> төлөвлөгөөний биелэлт нь нийт дүнгээр 6.8 тэрбум төгрөг төсөвлөсөнөөс 10.0 тэрбум төгрөг төвлөрүүлж орлогын төлөвлөгөөр 148,6 хувиар буюу 3,2 тэрбумаар давж биелэсэн. </a:t>
            </a:r>
            <a:endParaRPr lang="en-SG" sz="2800" dirty="0">
              <a:latin typeface="Times New Roman" panose="02020603050405020304" pitchFamily="18" charset="0"/>
              <a:cs typeface="Times New Roman" panose="02020603050405020304" pitchFamily="18" charset="0"/>
            </a:endParaRPr>
          </a:p>
          <a:p>
            <a:endParaRPr lang="en-SG" dirty="0"/>
          </a:p>
        </p:txBody>
      </p:sp>
      <p:graphicFrame>
        <p:nvGraphicFramePr>
          <p:cNvPr id="5" name="Chart 4">
            <a:extLst>
              <a:ext uri="{FF2B5EF4-FFF2-40B4-BE49-F238E27FC236}">
                <a16:creationId xmlns:a16="http://schemas.microsoft.com/office/drawing/2014/main" id="{E59AA509-40DD-4387-BD16-0AB8B813B3E1}"/>
              </a:ext>
            </a:extLst>
          </p:cNvPr>
          <p:cNvGraphicFramePr/>
          <p:nvPr>
            <p:extLst>
              <p:ext uri="{D42A27DB-BD31-4B8C-83A1-F6EECF244321}">
                <p14:modId xmlns:p14="http://schemas.microsoft.com/office/powerpoint/2010/main" val="2796468186"/>
              </p:ext>
            </p:extLst>
          </p:nvPr>
        </p:nvGraphicFramePr>
        <p:xfrm>
          <a:off x="5393634" y="1600199"/>
          <a:ext cx="6477000" cy="4456043"/>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590" y="223838"/>
            <a:ext cx="1230494" cy="1230494"/>
          </a:xfrm>
          <a:prstGeom prst="rect">
            <a:avLst/>
          </a:prstGeom>
        </p:spPr>
      </p:pic>
    </p:spTree>
    <p:extLst>
      <p:ext uri="{BB962C8B-B14F-4D97-AF65-F5344CB8AC3E}">
        <p14:creationId xmlns:p14="http://schemas.microsoft.com/office/powerpoint/2010/main" val="784093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2021 оны жилийн эцсийн санхүүгийн нэгтгэсэн тайлангийн танилцуулга</a:t>
            </a:r>
            <a:br>
              <a:rPr lang="en-SG"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07102793"/>
              </p:ext>
            </p:extLst>
          </p:nvPr>
        </p:nvGraphicFramePr>
        <p:xfrm>
          <a:off x="637564" y="1384184"/>
          <a:ext cx="10830187" cy="5201173"/>
        </p:xfrm>
        <a:graphic>
          <a:graphicData uri="http://schemas.openxmlformats.org/drawingml/2006/table">
            <a:tbl>
              <a:tblPr>
                <a:tableStyleId>{5C22544A-7EE6-4342-B048-85BDC9FD1C3A}</a:tableStyleId>
              </a:tblPr>
              <a:tblGrid>
                <a:gridCol w="914399">
                  <a:extLst>
                    <a:ext uri="{9D8B030D-6E8A-4147-A177-3AD203B41FA5}">
                      <a16:colId xmlns:a16="http://schemas.microsoft.com/office/drawing/2014/main" val="4171159043"/>
                    </a:ext>
                  </a:extLst>
                </a:gridCol>
                <a:gridCol w="5203538">
                  <a:extLst>
                    <a:ext uri="{9D8B030D-6E8A-4147-A177-3AD203B41FA5}">
                      <a16:colId xmlns:a16="http://schemas.microsoft.com/office/drawing/2014/main" val="3746742025"/>
                    </a:ext>
                  </a:extLst>
                </a:gridCol>
                <a:gridCol w="1597373">
                  <a:extLst>
                    <a:ext uri="{9D8B030D-6E8A-4147-A177-3AD203B41FA5}">
                      <a16:colId xmlns:a16="http://schemas.microsoft.com/office/drawing/2014/main" val="192976557"/>
                    </a:ext>
                  </a:extLst>
                </a:gridCol>
                <a:gridCol w="1597373">
                  <a:extLst>
                    <a:ext uri="{9D8B030D-6E8A-4147-A177-3AD203B41FA5}">
                      <a16:colId xmlns:a16="http://schemas.microsoft.com/office/drawing/2014/main" val="3202648633"/>
                    </a:ext>
                  </a:extLst>
                </a:gridCol>
                <a:gridCol w="1517504">
                  <a:extLst>
                    <a:ext uri="{9D8B030D-6E8A-4147-A177-3AD203B41FA5}">
                      <a16:colId xmlns:a16="http://schemas.microsoft.com/office/drawing/2014/main" val="2312509506"/>
                    </a:ext>
                  </a:extLst>
                </a:gridCol>
              </a:tblGrid>
              <a:tr h="303071">
                <a:tc rowSpan="2">
                  <a:txBody>
                    <a:bodyPr/>
                    <a:lstStyle/>
                    <a:p>
                      <a:pPr algn="ctr" rtl="0" fontAlgn="ctr"/>
                      <a:r>
                        <a:rPr lang="en-US" dirty="0">
                          <a:solidFill>
                            <a:schemeClr val="bg1"/>
                          </a:solidFill>
                        </a:rPr>
                        <a:t>№</a:t>
                      </a:r>
                    </a:p>
                  </a:txBody>
                  <a:tcPr marL="9525" marR="9525" marT="9525" marB="0" anchor="ctr">
                    <a:solidFill>
                      <a:srgbClr val="008000"/>
                    </a:solidFill>
                  </a:tcPr>
                </a:tc>
                <a:tc rowSpan="2">
                  <a:txBody>
                    <a:bodyPr/>
                    <a:lstStyle/>
                    <a:p>
                      <a:pPr algn="l" rtl="0" fontAlgn="ctr"/>
                      <a:r>
                        <a:rPr lang="mn-MN" dirty="0">
                          <a:solidFill>
                            <a:schemeClr val="bg1"/>
                          </a:solidFill>
                        </a:rPr>
                        <a:t>Нэр төрөл  </a:t>
                      </a:r>
                    </a:p>
                  </a:txBody>
                  <a:tcPr marL="9525" marR="9525" marT="9525" marB="0" anchor="ctr">
                    <a:solidFill>
                      <a:srgbClr val="008000"/>
                    </a:solidFill>
                  </a:tcPr>
                </a:tc>
                <a:tc gridSpan="3">
                  <a:txBody>
                    <a:bodyPr/>
                    <a:lstStyle/>
                    <a:p>
                      <a:pPr algn="ctr" rtl="0" fontAlgn="ctr"/>
                      <a:r>
                        <a:rPr lang="mn-MN" dirty="0">
                          <a:solidFill>
                            <a:schemeClr val="tx1"/>
                          </a:solidFill>
                        </a:rPr>
                        <a:t>2021 он</a:t>
                      </a:r>
                    </a:p>
                  </a:txBody>
                  <a:tcPr marL="9525" marR="9525" marT="9525" marB="0" anchor="ctr">
                    <a:solidFill>
                      <a:srgbClr val="008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14324218"/>
                  </a:ext>
                </a:extLst>
              </a:tr>
              <a:tr h="303071">
                <a:tc vMerge="1">
                  <a:txBody>
                    <a:bodyPr/>
                    <a:lstStyle/>
                    <a:p>
                      <a:endParaRPr lang="en-US"/>
                    </a:p>
                  </a:txBody>
                  <a:tcPr/>
                </a:tc>
                <a:tc vMerge="1">
                  <a:txBody>
                    <a:bodyPr/>
                    <a:lstStyle/>
                    <a:p>
                      <a:endParaRPr lang="en-US"/>
                    </a:p>
                  </a:txBody>
                  <a:tcPr/>
                </a:tc>
                <a:tc>
                  <a:txBody>
                    <a:bodyPr/>
                    <a:lstStyle/>
                    <a:p>
                      <a:pPr algn="ctr" rtl="0" fontAlgn="ctr"/>
                      <a:r>
                        <a:rPr lang="mn-MN" dirty="0">
                          <a:solidFill>
                            <a:schemeClr val="bg1"/>
                          </a:solidFill>
                        </a:rPr>
                        <a:t>Төлөвлөгөө</a:t>
                      </a:r>
                    </a:p>
                  </a:txBody>
                  <a:tcPr marL="9525" marR="9525" marT="9525" marB="0" anchor="ctr">
                    <a:solidFill>
                      <a:srgbClr val="008000"/>
                    </a:solidFill>
                  </a:tcPr>
                </a:tc>
                <a:tc>
                  <a:txBody>
                    <a:bodyPr/>
                    <a:lstStyle/>
                    <a:p>
                      <a:pPr algn="ctr" rtl="0" fontAlgn="ctr"/>
                      <a:r>
                        <a:rPr lang="mn-MN" dirty="0">
                          <a:solidFill>
                            <a:schemeClr val="bg1"/>
                          </a:solidFill>
                        </a:rPr>
                        <a:t>Гүйцэтгэл</a:t>
                      </a:r>
                    </a:p>
                  </a:txBody>
                  <a:tcPr marL="9525" marR="9525" marT="9525" marB="0" anchor="ctr">
                    <a:solidFill>
                      <a:srgbClr val="008000"/>
                    </a:solidFill>
                  </a:tcPr>
                </a:tc>
                <a:tc>
                  <a:txBody>
                    <a:bodyPr/>
                    <a:lstStyle/>
                    <a:p>
                      <a:pPr algn="ctr" rtl="0" fontAlgn="ctr"/>
                      <a:r>
                        <a:rPr lang="mn-MN" dirty="0">
                          <a:solidFill>
                            <a:schemeClr val="bg1"/>
                          </a:solidFill>
                        </a:rPr>
                        <a:t>Хувь </a:t>
                      </a:r>
                    </a:p>
                  </a:txBody>
                  <a:tcPr marL="9525" marR="9525" marT="9525" marB="0" anchor="ctr">
                    <a:solidFill>
                      <a:srgbClr val="008000"/>
                    </a:solidFill>
                  </a:tcPr>
                </a:tc>
                <a:extLst>
                  <a:ext uri="{0D108BD9-81ED-4DB2-BD59-A6C34878D82A}">
                    <a16:rowId xmlns:a16="http://schemas.microsoft.com/office/drawing/2014/main" val="255283378"/>
                  </a:ext>
                </a:extLst>
              </a:tr>
              <a:tr h="303071">
                <a:tc>
                  <a:txBody>
                    <a:bodyPr/>
                    <a:lstStyle/>
                    <a:p>
                      <a:pPr algn="ctr" rtl="0" fontAlgn="ctr"/>
                      <a:r>
                        <a:rPr lang="en-US">
                          <a:solidFill>
                            <a:schemeClr val="bg1"/>
                          </a:solidFill>
                        </a:rPr>
                        <a:t> </a:t>
                      </a:r>
                    </a:p>
                  </a:txBody>
                  <a:tcPr marL="9525" marR="9525" marT="9525" marB="0" anchor="ctr">
                    <a:solidFill>
                      <a:srgbClr val="008000"/>
                    </a:solidFill>
                  </a:tcPr>
                </a:tc>
                <a:tc>
                  <a:txBody>
                    <a:bodyPr/>
                    <a:lstStyle/>
                    <a:p>
                      <a:pPr algn="l" rtl="0" fontAlgn="ctr"/>
                      <a:r>
                        <a:rPr lang="en-US" dirty="0">
                          <a:solidFill>
                            <a:schemeClr val="bg1"/>
                          </a:solidFill>
                        </a:rPr>
                        <a:t> </a:t>
                      </a:r>
                    </a:p>
                  </a:txBody>
                  <a:tcPr marL="9525" marR="9525" marT="9525" marB="0" anchor="ctr">
                    <a:solidFill>
                      <a:srgbClr val="008000"/>
                    </a:solidFill>
                  </a:tcPr>
                </a:tc>
                <a:tc>
                  <a:txBody>
                    <a:bodyPr/>
                    <a:lstStyle/>
                    <a:p>
                      <a:pPr algn="ctr" rtl="0" fontAlgn="ctr"/>
                      <a:r>
                        <a:rPr lang="en-US" dirty="0">
                          <a:solidFill>
                            <a:schemeClr val="bg1"/>
                          </a:solidFill>
                        </a:rPr>
                        <a:t> </a:t>
                      </a:r>
                    </a:p>
                  </a:txBody>
                  <a:tcPr marL="9525" marR="9525" marT="9525" marB="0" anchor="ctr">
                    <a:solidFill>
                      <a:srgbClr val="008000"/>
                    </a:solidFill>
                  </a:tcPr>
                </a:tc>
                <a:tc>
                  <a:txBody>
                    <a:bodyPr/>
                    <a:lstStyle/>
                    <a:p>
                      <a:pPr algn="ctr" rtl="0" fontAlgn="ctr"/>
                      <a:r>
                        <a:rPr lang="en-US" dirty="0">
                          <a:solidFill>
                            <a:schemeClr val="bg1"/>
                          </a:solidFill>
                        </a:rPr>
                        <a:t> </a:t>
                      </a:r>
                    </a:p>
                  </a:txBody>
                  <a:tcPr marL="9525" marR="9525" marT="9525" marB="0" anchor="ctr">
                    <a:solidFill>
                      <a:srgbClr val="008000"/>
                    </a:solidFill>
                  </a:tcPr>
                </a:tc>
                <a:tc>
                  <a:txBody>
                    <a:bodyPr/>
                    <a:lstStyle/>
                    <a:p>
                      <a:pPr algn="ctr" rtl="0" fontAlgn="ctr"/>
                      <a:r>
                        <a:rPr lang="en-US" dirty="0">
                          <a:solidFill>
                            <a:schemeClr val="bg1"/>
                          </a:solidFill>
                        </a:rPr>
                        <a:t> </a:t>
                      </a:r>
                    </a:p>
                  </a:txBody>
                  <a:tcPr marL="9525" marR="9525" marT="9525" marB="0" anchor="ctr">
                    <a:solidFill>
                      <a:srgbClr val="008000"/>
                    </a:solidFill>
                  </a:tcPr>
                </a:tc>
                <a:extLst>
                  <a:ext uri="{0D108BD9-81ED-4DB2-BD59-A6C34878D82A}">
                    <a16:rowId xmlns:a16="http://schemas.microsoft.com/office/drawing/2014/main" val="735418051"/>
                  </a:ext>
                </a:extLst>
              </a:tr>
              <a:tr h="280794">
                <a:tc>
                  <a:txBody>
                    <a:bodyPr/>
                    <a:lstStyle/>
                    <a:p>
                      <a:pPr algn="ctr" rtl="0" fontAlgn="ctr"/>
                      <a:r>
                        <a:rPr lang="en-US" sz="1400" b="0" i="0" u="none" strike="noStrike" dirty="0">
                          <a:solidFill>
                            <a:schemeClr val="bg1"/>
                          </a:solidFill>
                          <a:effectLst/>
                          <a:latin typeface="Times New Roman" panose="02020603050405020304" pitchFamily="18" charset="0"/>
                        </a:rPr>
                        <a:t>1</a:t>
                      </a:r>
                    </a:p>
                  </a:txBody>
                  <a:tcPr marL="9525" marR="9525" marT="9525" marB="0" anchor="ctr">
                    <a:solidFill>
                      <a:srgbClr val="92D050"/>
                    </a:solidFill>
                  </a:tcPr>
                </a:tc>
                <a:tc>
                  <a:txBody>
                    <a:bodyPr/>
                    <a:lstStyle/>
                    <a:p>
                      <a:pPr algn="l" rtl="0" fontAlgn="ctr"/>
                      <a:r>
                        <a:rPr lang="mn-MN" sz="1400" b="0" i="0" u="none" strike="noStrike" dirty="0">
                          <a:solidFill>
                            <a:schemeClr val="bg1"/>
                          </a:solidFill>
                          <a:effectLst/>
                          <a:latin typeface="Times New Roman" panose="02020603050405020304" pitchFamily="18" charset="0"/>
                        </a:rPr>
                        <a:t>Малын албан татвар</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 </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                 48.4 </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 </a:t>
                      </a:r>
                    </a:p>
                  </a:txBody>
                  <a:tcPr marL="9525" marR="9525" marT="9525" marB="0" anchor="ctr">
                    <a:solidFill>
                      <a:srgbClr val="92D050"/>
                    </a:solidFill>
                  </a:tcPr>
                </a:tc>
                <a:extLst>
                  <a:ext uri="{0D108BD9-81ED-4DB2-BD59-A6C34878D82A}">
                    <a16:rowId xmlns:a16="http://schemas.microsoft.com/office/drawing/2014/main" val="690521989"/>
                  </a:ext>
                </a:extLst>
              </a:tr>
              <a:tr h="254471">
                <a:tc>
                  <a:txBody>
                    <a:bodyPr/>
                    <a:lstStyle/>
                    <a:p>
                      <a:pPr algn="ctr" rtl="0" fontAlgn="ctr"/>
                      <a:r>
                        <a:rPr lang="en-US" sz="1400" b="0" i="0" u="none" strike="noStrike">
                          <a:solidFill>
                            <a:schemeClr val="bg1"/>
                          </a:solidFill>
                          <a:effectLst/>
                          <a:latin typeface="Times New Roman" panose="02020603050405020304" pitchFamily="18" charset="0"/>
                        </a:rPr>
                        <a:t>2</a:t>
                      </a:r>
                    </a:p>
                  </a:txBody>
                  <a:tcPr marL="9525" marR="9525" marT="9525" marB="0" anchor="ctr">
                    <a:solidFill>
                      <a:srgbClr val="92D050"/>
                    </a:solidFill>
                  </a:tcPr>
                </a:tc>
                <a:tc>
                  <a:txBody>
                    <a:bodyPr/>
                    <a:lstStyle/>
                    <a:p>
                      <a:pPr algn="l" rtl="0" fontAlgn="ctr"/>
                      <a:r>
                        <a:rPr lang="mn-MN" sz="1400" b="0" i="0" u="none" strike="noStrike" dirty="0">
                          <a:solidFill>
                            <a:schemeClr val="bg1"/>
                          </a:solidFill>
                          <a:effectLst/>
                          <a:latin typeface="Times New Roman" panose="02020603050405020304" pitchFamily="18" charset="0"/>
                        </a:rPr>
                        <a:t>Үйл ажиллагааны орлого </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               118.2 </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104.1</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87.9</a:t>
                      </a:r>
                    </a:p>
                  </a:txBody>
                  <a:tcPr marL="9525" marR="9525" marT="9525" marB="0" anchor="ctr">
                    <a:solidFill>
                      <a:srgbClr val="92D050"/>
                    </a:solidFill>
                  </a:tcPr>
                </a:tc>
                <a:extLst>
                  <a:ext uri="{0D108BD9-81ED-4DB2-BD59-A6C34878D82A}">
                    <a16:rowId xmlns:a16="http://schemas.microsoft.com/office/drawing/2014/main" val="300508599"/>
                  </a:ext>
                </a:extLst>
              </a:tr>
              <a:tr h="254471">
                <a:tc>
                  <a:txBody>
                    <a:bodyPr/>
                    <a:lstStyle/>
                    <a:p>
                      <a:pPr algn="ctr" rtl="0" fontAlgn="ctr"/>
                      <a:r>
                        <a:rPr lang="en-US" sz="1400" b="0" i="0" u="none" strike="noStrike">
                          <a:solidFill>
                            <a:schemeClr val="bg1"/>
                          </a:solidFill>
                          <a:effectLst/>
                          <a:latin typeface="Times New Roman" panose="02020603050405020304" pitchFamily="18" charset="0"/>
                        </a:rPr>
                        <a:t>3</a:t>
                      </a:r>
                    </a:p>
                  </a:txBody>
                  <a:tcPr marL="9525" marR="9525" marT="9525" marB="0" anchor="ctr">
                    <a:solidFill>
                      <a:srgbClr val="92D050"/>
                    </a:solidFill>
                  </a:tcPr>
                </a:tc>
                <a:tc>
                  <a:txBody>
                    <a:bodyPr/>
                    <a:lstStyle/>
                    <a:p>
                      <a:pPr algn="l" rtl="0" fontAlgn="ctr"/>
                      <a:r>
                        <a:rPr lang="mn-MN" sz="1400" b="0" i="0" u="none" strike="noStrike" dirty="0">
                          <a:solidFill>
                            <a:schemeClr val="bg1"/>
                          </a:solidFill>
                          <a:effectLst/>
                          <a:latin typeface="Times New Roman" panose="02020603050405020304" pitchFamily="18" charset="0"/>
                        </a:rPr>
                        <a:t>Суутган-2 орлого</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18.0</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28.8</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160</a:t>
                      </a:r>
                    </a:p>
                  </a:txBody>
                  <a:tcPr marL="9525" marR="9525" marT="9525" marB="0" anchor="ctr">
                    <a:solidFill>
                      <a:srgbClr val="92D050"/>
                    </a:solidFill>
                  </a:tcPr>
                </a:tc>
                <a:extLst>
                  <a:ext uri="{0D108BD9-81ED-4DB2-BD59-A6C34878D82A}">
                    <a16:rowId xmlns:a16="http://schemas.microsoft.com/office/drawing/2014/main" val="2828856440"/>
                  </a:ext>
                </a:extLst>
              </a:tr>
              <a:tr h="237982">
                <a:tc>
                  <a:txBody>
                    <a:bodyPr/>
                    <a:lstStyle/>
                    <a:p>
                      <a:pPr algn="ctr" rtl="0" fontAlgn="ctr"/>
                      <a:r>
                        <a:rPr lang="en-US" sz="1400" b="0" i="0" u="none" strike="noStrike">
                          <a:solidFill>
                            <a:schemeClr val="bg1"/>
                          </a:solidFill>
                          <a:effectLst/>
                          <a:latin typeface="Times New Roman" panose="02020603050405020304" pitchFamily="18" charset="0"/>
                        </a:rPr>
                        <a:t>4</a:t>
                      </a:r>
                    </a:p>
                  </a:txBody>
                  <a:tcPr marL="9525" marR="9525" marT="9525" marB="0" anchor="ctr">
                    <a:solidFill>
                      <a:srgbClr val="92D050"/>
                    </a:solidFill>
                  </a:tcPr>
                </a:tc>
                <a:tc>
                  <a:txBody>
                    <a:bodyPr/>
                    <a:lstStyle/>
                    <a:p>
                      <a:pPr algn="l" rtl="0" fontAlgn="ctr"/>
                      <a:r>
                        <a:rPr lang="mn-MN" sz="1400" b="0" i="0" u="none" strike="noStrike" dirty="0">
                          <a:solidFill>
                            <a:schemeClr val="bg1"/>
                          </a:solidFill>
                          <a:effectLst/>
                          <a:latin typeface="Times New Roman" panose="02020603050405020304" pitchFamily="18" charset="0"/>
                        </a:rPr>
                        <a:t>Иргэдиййн хадагламжийн хүүгийн орлого</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2.8</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13.6</a:t>
                      </a:r>
                    </a:p>
                  </a:txBody>
                  <a:tcPr marL="9525" marR="9525" marT="9525" marB="0" anchor="ctr">
                    <a:solidFill>
                      <a:srgbClr val="92D050"/>
                    </a:solidFill>
                  </a:tcPr>
                </a:tc>
                <a:tc>
                  <a:txBody>
                    <a:bodyPr/>
                    <a:lstStyle/>
                    <a:p>
                      <a:pPr algn="ctr" rtl="0" fontAlgn="ctr"/>
                      <a:r>
                        <a:rPr lang="en-US" sz="1400" b="0" i="0" u="none" strike="noStrike">
                          <a:solidFill>
                            <a:schemeClr val="bg1"/>
                          </a:solidFill>
                          <a:effectLst/>
                          <a:latin typeface="Times New Roman" panose="02020603050405020304" pitchFamily="18" charset="0"/>
                        </a:rPr>
                        <a:t>485</a:t>
                      </a:r>
                    </a:p>
                  </a:txBody>
                  <a:tcPr marL="9525" marR="9525" marT="9525" marB="0" anchor="ctr">
                    <a:solidFill>
                      <a:srgbClr val="92D050"/>
                    </a:solidFill>
                  </a:tcPr>
                </a:tc>
                <a:extLst>
                  <a:ext uri="{0D108BD9-81ED-4DB2-BD59-A6C34878D82A}">
                    <a16:rowId xmlns:a16="http://schemas.microsoft.com/office/drawing/2014/main" val="1924982396"/>
                  </a:ext>
                </a:extLst>
              </a:tr>
              <a:tr h="254471">
                <a:tc>
                  <a:txBody>
                    <a:bodyPr/>
                    <a:lstStyle/>
                    <a:p>
                      <a:pPr algn="ctr" rtl="0" fontAlgn="ctr"/>
                      <a:r>
                        <a:rPr lang="en-US" sz="1400" b="0" i="0" u="none" strike="noStrike">
                          <a:solidFill>
                            <a:schemeClr val="bg1"/>
                          </a:solidFill>
                          <a:effectLst/>
                          <a:latin typeface="Times New Roman" panose="02020603050405020304" pitchFamily="18" charset="0"/>
                        </a:rPr>
                        <a:t>5</a:t>
                      </a:r>
                    </a:p>
                  </a:txBody>
                  <a:tcPr marL="9525" marR="9525" marT="9525" marB="0" anchor="ctr">
                    <a:solidFill>
                      <a:srgbClr val="92D050"/>
                    </a:solidFill>
                  </a:tcPr>
                </a:tc>
                <a:tc>
                  <a:txBody>
                    <a:bodyPr/>
                    <a:lstStyle/>
                    <a:p>
                      <a:pPr algn="l" rtl="0" fontAlgn="ctr"/>
                      <a:r>
                        <a:rPr lang="mn-MN" sz="1400" b="0" i="0" u="none" strike="noStrike" dirty="0">
                          <a:solidFill>
                            <a:schemeClr val="bg1"/>
                          </a:solidFill>
                          <a:effectLst/>
                          <a:latin typeface="Times New Roman" panose="02020603050405020304" pitchFamily="18" charset="0"/>
                        </a:rPr>
                        <a:t>ҮХЭХ борлуулсаны албан татвар</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4.0</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19.7</a:t>
                      </a:r>
                    </a:p>
                  </a:txBody>
                  <a:tcPr marL="9525" marR="9525" marT="9525" marB="0" anchor="ctr">
                    <a:solidFill>
                      <a:srgbClr val="92D050"/>
                    </a:solidFill>
                  </a:tcPr>
                </a:tc>
                <a:tc>
                  <a:txBody>
                    <a:bodyPr/>
                    <a:lstStyle/>
                    <a:p>
                      <a:pPr algn="ctr" rtl="0" fontAlgn="ctr"/>
                      <a:r>
                        <a:rPr lang="en-US" sz="1400" b="0" i="0" u="none" strike="noStrike">
                          <a:solidFill>
                            <a:schemeClr val="bg1"/>
                          </a:solidFill>
                          <a:effectLst/>
                          <a:latin typeface="Times New Roman" panose="02020603050405020304" pitchFamily="18" charset="0"/>
                        </a:rPr>
                        <a:t>492.5</a:t>
                      </a:r>
                    </a:p>
                  </a:txBody>
                  <a:tcPr marL="9525" marR="9525" marT="9525" marB="0" anchor="ctr">
                    <a:solidFill>
                      <a:srgbClr val="92D050"/>
                    </a:solidFill>
                  </a:tcPr>
                </a:tc>
                <a:extLst>
                  <a:ext uri="{0D108BD9-81ED-4DB2-BD59-A6C34878D82A}">
                    <a16:rowId xmlns:a16="http://schemas.microsoft.com/office/drawing/2014/main" val="1664816141"/>
                  </a:ext>
                </a:extLst>
              </a:tr>
              <a:tr h="254471">
                <a:tc>
                  <a:txBody>
                    <a:bodyPr/>
                    <a:lstStyle/>
                    <a:p>
                      <a:pPr algn="ctr" rtl="0" fontAlgn="ctr"/>
                      <a:r>
                        <a:rPr lang="en-US" sz="1400" b="0" i="0" u="none" strike="noStrike">
                          <a:solidFill>
                            <a:schemeClr val="bg1"/>
                          </a:solidFill>
                          <a:effectLst/>
                          <a:latin typeface="Times New Roman" panose="02020603050405020304" pitchFamily="18" charset="0"/>
                        </a:rPr>
                        <a:t>6</a:t>
                      </a:r>
                    </a:p>
                  </a:txBody>
                  <a:tcPr marL="9525" marR="9525" marT="9525" marB="0" anchor="ctr">
                    <a:solidFill>
                      <a:srgbClr val="92D050"/>
                    </a:solidFill>
                  </a:tcPr>
                </a:tc>
                <a:tc>
                  <a:txBody>
                    <a:bodyPr/>
                    <a:lstStyle/>
                    <a:p>
                      <a:pPr algn="l" rtl="0" fontAlgn="ctr"/>
                      <a:r>
                        <a:rPr lang="mn-MN" sz="1400" b="0" i="0" u="none" strike="noStrike">
                          <a:solidFill>
                            <a:schemeClr val="bg1"/>
                          </a:solidFill>
                          <a:effectLst/>
                          <a:latin typeface="Times New Roman" panose="02020603050405020304" pitchFamily="18" charset="0"/>
                        </a:rPr>
                        <a:t>Бууны албан татвар</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0.6</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0.7</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110</a:t>
                      </a:r>
                    </a:p>
                  </a:txBody>
                  <a:tcPr marL="9525" marR="9525" marT="9525" marB="0" anchor="ctr">
                    <a:solidFill>
                      <a:srgbClr val="92D050"/>
                    </a:solidFill>
                  </a:tcPr>
                </a:tc>
                <a:extLst>
                  <a:ext uri="{0D108BD9-81ED-4DB2-BD59-A6C34878D82A}">
                    <a16:rowId xmlns:a16="http://schemas.microsoft.com/office/drawing/2014/main" val="1769677713"/>
                  </a:ext>
                </a:extLst>
              </a:tr>
              <a:tr h="272020">
                <a:tc>
                  <a:txBody>
                    <a:bodyPr/>
                    <a:lstStyle/>
                    <a:p>
                      <a:pPr algn="ctr" rtl="0" fontAlgn="ctr"/>
                      <a:r>
                        <a:rPr lang="en-US" sz="1400" b="0" i="0" u="none" strike="noStrike">
                          <a:solidFill>
                            <a:schemeClr val="bg1"/>
                          </a:solidFill>
                          <a:effectLst/>
                          <a:latin typeface="Times New Roman" panose="02020603050405020304" pitchFamily="18" charset="0"/>
                        </a:rPr>
                        <a:t>7</a:t>
                      </a:r>
                    </a:p>
                  </a:txBody>
                  <a:tcPr marL="9525" marR="9525" marT="9525" marB="0" anchor="ctr">
                    <a:solidFill>
                      <a:srgbClr val="92D050"/>
                    </a:solidFill>
                  </a:tcPr>
                </a:tc>
                <a:tc>
                  <a:txBody>
                    <a:bodyPr/>
                    <a:lstStyle/>
                    <a:p>
                      <a:pPr algn="l" rtl="0" fontAlgn="ctr"/>
                      <a:r>
                        <a:rPr lang="mn-MN" sz="1400" b="0" i="0" u="none" strike="noStrike">
                          <a:solidFill>
                            <a:schemeClr val="bg1"/>
                          </a:solidFill>
                          <a:effectLst/>
                          <a:latin typeface="Times New Roman" panose="02020603050405020304" pitchFamily="18" charset="0"/>
                        </a:rPr>
                        <a:t>Улсын тэмдэгтийн хураамж</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13.0</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8.7</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66.9</a:t>
                      </a:r>
                    </a:p>
                  </a:txBody>
                  <a:tcPr marL="9525" marR="9525" marT="9525" marB="0" anchor="ctr">
                    <a:solidFill>
                      <a:srgbClr val="92D050"/>
                    </a:solidFill>
                  </a:tcPr>
                </a:tc>
                <a:extLst>
                  <a:ext uri="{0D108BD9-81ED-4DB2-BD59-A6C34878D82A}">
                    <a16:rowId xmlns:a16="http://schemas.microsoft.com/office/drawing/2014/main" val="2516623982"/>
                  </a:ext>
                </a:extLst>
              </a:tr>
              <a:tr h="272020">
                <a:tc>
                  <a:txBody>
                    <a:bodyPr/>
                    <a:lstStyle/>
                    <a:p>
                      <a:pPr algn="ctr" rtl="0" fontAlgn="ctr"/>
                      <a:r>
                        <a:rPr lang="en-US" sz="1400" b="0" i="0" u="none" strike="noStrike">
                          <a:solidFill>
                            <a:schemeClr val="bg1"/>
                          </a:solidFill>
                          <a:effectLst/>
                          <a:latin typeface="Times New Roman" panose="02020603050405020304" pitchFamily="18" charset="0"/>
                        </a:rPr>
                        <a:t>8</a:t>
                      </a:r>
                    </a:p>
                  </a:txBody>
                  <a:tcPr marL="9525" marR="9525" marT="9525" marB="0" anchor="ctr">
                    <a:solidFill>
                      <a:srgbClr val="92D050"/>
                    </a:solidFill>
                  </a:tcPr>
                </a:tc>
                <a:tc>
                  <a:txBody>
                    <a:bodyPr/>
                    <a:lstStyle/>
                    <a:p>
                      <a:pPr algn="l" rtl="0" fontAlgn="ctr"/>
                      <a:r>
                        <a:rPr lang="mn-MN" sz="1400" b="0" i="0" u="none" strike="noStrike" dirty="0">
                          <a:solidFill>
                            <a:schemeClr val="bg1"/>
                          </a:solidFill>
                          <a:effectLst/>
                          <a:latin typeface="Times New Roman" panose="02020603050405020304" pitchFamily="18" charset="0"/>
                        </a:rPr>
                        <a:t>Хог хаягдлын хураамж</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4.0</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6.2</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155</a:t>
                      </a:r>
                    </a:p>
                  </a:txBody>
                  <a:tcPr marL="9525" marR="9525" marT="9525" marB="0" anchor="ctr">
                    <a:solidFill>
                      <a:srgbClr val="92D050"/>
                    </a:solidFill>
                  </a:tcPr>
                </a:tc>
                <a:extLst>
                  <a:ext uri="{0D108BD9-81ED-4DB2-BD59-A6C34878D82A}">
                    <a16:rowId xmlns:a16="http://schemas.microsoft.com/office/drawing/2014/main" val="4207133702"/>
                  </a:ext>
                </a:extLst>
              </a:tr>
              <a:tr h="272020">
                <a:tc>
                  <a:txBody>
                    <a:bodyPr/>
                    <a:lstStyle/>
                    <a:p>
                      <a:pPr algn="ctr" rtl="0" fontAlgn="ctr"/>
                      <a:r>
                        <a:rPr lang="en-US" sz="1400" b="0" i="0" u="none" strike="noStrike">
                          <a:solidFill>
                            <a:schemeClr val="bg1"/>
                          </a:solidFill>
                          <a:effectLst/>
                          <a:latin typeface="Times New Roman" panose="02020603050405020304" pitchFamily="18" charset="0"/>
                        </a:rPr>
                        <a:t>9</a:t>
                      </a:r>
                    </a:p>
                  </a:txBody>
                  <a:tcPr marL="9525" marR="9525" marT="9525" marB="0" anchor="ctr">
                    <a:solidFill>
                      <a:srgbClr val="92D050"/>
                    </a:solidFill>
                  </a:tcPr>
                </a:tc>
                <a:tc>
                  <a:txBody>
                    <a:bodyPr/>
                    <a:lstStyle/>
                    <a:p>
                      <a:pPr algn="l" rtl="0" fontAlgn="ctr"/>
                      <a:r>
                        <a:rPr lang="mn-MN" sz="1400" b="0" i="0" u="none" strike="noStrike">
                          <a:solidFill>
                            <a:schemeClr val="bg1"/>
                          </a:solidFill>
                          <a:effectLst/>
                          <a:latin typeface="Times New Roman" panose="02020603050405020304" pitchFamily="18" charset="0"/>
                        </a:rPr>
                        <a:t>Агнуурын нөөц ашигласаны төлбөр</a:t>
                      </a:r>
                    </a:p>
                  </a:txBody>
                  <a:tcPr marL="9525" marR="9525" marT="9525" marB="0" anchor="ctr">
                    <a:solidFill>
                      <a:srgbClr val="92D050"/>
                    </a:solidFill>
                  </a:tcPr>
                </a:tc>
                <a:tc>
                  <a:txBody>
                    <a:bodyPr/>
                    <a:lstStyle/>
                    <a:p>
                      <a:pPr algn="ctr" rtl="0" fontAlgn="ctr"/>
                      <a:r>
                        <a:rPr lang="en-US" sz="1400" b="0" i="0" u="none" strike="noStrike">
                          <a:solidFill>
                            <a:schemeClr val="bg1"/>
                          </a:solidFill>
                          <a:effectLst/>
                          <a:latin typeface="Times New Roman" panose="02020603050405020304" pitchFamily="18" charset="0"/>
                        </a:rPr>
                        <a:t> </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63.5</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 </a:t>
                      </a:r>
                    </a:p>
                  </a:txBody>
                  <a:tcPr marL="9525" marR="9525" marT="9525" marB="0" anchor="ctr">
                    <a:solidFill>
                      <a:srgbClr val="92D050"/>
                    </a:solidFill>
                  </a:tcPr>
                </a:tc>
                <a:extLst>
                  <a:ext uri="{0D108BD9-81ED-4DB2-BD59-A6C34878D82A}">
                    <a16:rowId xmlns:a16="http://schemas.microsoft.com/office/drawing/2014/main" val="2459930083"/>
                  </a:ext>
                </a:extLst>
              </a:tr>
              <a:tr h="315894">
                <a:tc>
                  <a:txBody>
                    <a:bodyPr/>
                    <a:lstStyle/>
                    <a:p>
                      <a:pPr algn="ctr" rtl="0" fontAlgn="ctr"/>
                      <a:r>
                        <a:rPr lang="en-US" sz="1400" b="0" i="0" u="none" strike="noStrike">
                          <a:solidFill>
                            <a:schemeClr val="bg1"/>
                          </a:solidFill>
                          <a:effectLst/>
                          <a:latin typeface="Times New Roman" panose="02020603050405020304" pitchFamily="18" charset="0"/>
                        </a:rPr>
                        <a:t>10</a:t>
                      </a:r>
                    </a:p>
                  </a:txBody>
                  <a:tcPr marL="9525" marR="9525" marT="9525" marB="0" anchor="ctr">
                    <a:solidFill>
                      <a:srgbClr val="92D050"/>
                    </a:solidFill>
                  </a:tcPr>
                </a:tc>
                <a:tc>
                  <a:txBody>
                    <a:bodyPr/>
                    <a:lstStyle/>
                    <a:p>
                      <a:pPr algn="l" rtl="0" fontAlgn="ctr"/>
                      <a:r>
                        <a:rPr lang="mn-MN" sz="1400" b="0" i="0" u="none" strike="noStrike">
                          <a:solidFill>
                            <a:schemeClr val="bg1"/>
                          </a:solidFill>
                          <a:effectLst/>
                          <a:latin typeface="Times New Roman" panose="02020603050405020304" pitchFamily="18" charset="0"/>
                        </a:rPr>
                        <a:t>ТТАМАшигласаны төлбөр</a:t>
                      </a:r>
                    </a:p>
                  </a:txBody>
                  <a:tcPr marL="9525" marR="9525" marT="9525" marB="0" anchor="ctr">
                    <a:solidFill>
                      <a:srgbClr val="92D050"/>
                    </a:solidFill>
                  </a:tcPr>
                </a:tc>
                <a:tc>
                  <a:txBody>
                    <a:bodyPr/>
                    <a:lstStyle/>
                    <a:p>
                      <a:pPr algn="ctr" fontAlgn="ctr"/>
                      <a:r>
                        <a:rPr lang="en-US" sz="1400" b="0" i="0" u="none" strike="noStrike">
                          <a:solidFill>
                            <a:schemeClr val="bg1"/>
                          </a:solidFill>
                          <a:effectLst/>
                          <a:latin typeface="Arial" panose="020B0604020202020204" pitchFamily="34" charset="0"/>
                        </a:rPr>
                        <a:t>30.0</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4.8</a:t>
                      </a:r>
                    </a:p>
                  </a:txBody>
                  <a:tcPr marL="9525" marR="9525" marT="9525" marB="0" anchor="ctr">
                    <a:solidFill>
                      <a:srgbClr val="92D050"/>
                    </a:solidFill>
                  </a:tcPr>
                </a:tc>
                <a:tc>
                  <a:txBody>
                    <a:bodyPr/>
                    <a:lstStyle/>
                    <a:p>
                      <a:pPr algn="ctr" fontAlgn="ctr"/>
                      <a:r>
                        <a:rPr lang="en-US" sz="1400" b="0" i="0" u="none" strike="noStrike" dirty="0">
                          <a:solidFill>
                            <a:schemeClr val="bg1"/>
                          </a:solidFill>
                          <a:effectLst/>
                          <a:latin typeface="Arial" panose="020B0604020202020204" pitchFamily="34" charset="0"/>
                        </a:rPr>
                        <a:t>16</a:t>
                      </a:r>
                    </a:p>
                  </a:txBody>
                  <a:tcPr marL="9525" marR="9525" marT="9525" marB="0" anchor="ctr">
                    <a:solidFill>
                      <a:srgbClr val="92D050"/>
                    </a:solidFill>
                  </a:tcPr>
                </a:tc>
                <a:extLst>
                  <a:ext uri="{0D108BD9-81ED-4DB2-BD59-A6C34878D82A}">
                    <a16:rowId xmlns:a16="http://schemas.microsoft.com/office/drawing/2014/main" val="3604969966"/>
                  </a:ext>
                </a:extLst>
              </a:tr>
              <a:tr h="307120">
                <a:tc>
                  <a:txBody>
                    <a:bodyPr/>
                    <a:lstStyle/>
                    <a:p>
                      <a:pPr algn="ctr" rtl="0" fontAlgn="ctr"/>
                      <a:r>
                        <a:rPr lang="en-US" sz="1400" b="0" i="0" u="none" strike="noStrike">
                          <a:solidFill>
                            <a:schemeClr val="bg1"/>
                          </a:solidFill>
                          <a:effectLst/>
                          <a:latin typeface="Times New Roman" panose="02020603050405020304" pitchFamily="18" charset="0"/>
                        </a:rPr>
                        <a:t>11</a:t>
                      </a:r>
                    </a:p>
                  </a:txBody>
                  <a:tcPr marL="9525" marR="9525" marT="9525" marB="0" anchor="ctr">
                    <a:solidFill>
                      <a:srgbClr val="92D050"/>
                    </a:solidFill>
                  </a:tcPr>
                </a:tc>
                <a:tc>
                  <a:txBody>
                    <a:bodyPr/>
                    <a:lstStyle/>
                    <a:p>
                      <a:pPr algn="l" rtl="0" fontAlgn="ctr"/>
                      <a:r>
                        <a:rPr lang="mn-MN" sz="1400" b="0" i="0" u="none" strike="noStrike">
                          <a:solidFill>
                            <a:schemeClr val="bg1"/>
                          </a:solidFill>
                          <a:effectLst/>
                          <a:latin typeface="Times New Roman" panose="02020603050405020304" pitchFamily="18" charset="0"/>
                        </a:rPr>
                        <a:t>Торгуулийн орлого </a:t>
                      </a:r>
                    </a:p>
                  </a:txBody>
                  <a:tcPr marL="9525" marR="9525" marT="9525" marB="0" anchor="ctr">
                    <a:solidFill>
                      <a:srgbClr val="92D050"/>
                    </a:solidFill>
                  </a:tcPr>
                </a:tc>
                <a:tc>
                  <a:txBody>
                    <a:bodyPr/>
                    <a:lstStyle/>
                    <a:p>
                      <a:pPr algn="ctr" rtl="0" fontAlgn="ctr"/>
                      <a:r>
                        <a:rPr lang="en-US" sz="1400" b="0" i="0" u="none" strike="noStrike">
                          <a:solidFill>
                            <a:schemeClr val="bg1"/>
                          </a:solidFill>
                          <a:effectLst/>
                          <a:latin typeface="Times New Roman" panose="02020603050405020304" pitchFamily="18" charset="0"/>
                        </a:rPr>
                        <a:t>52.0</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90.9</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174.8</a:t>
                      </a:r>
                    </a:p>
                  </a:txBody>
                  <a:tcPr marL="9525" marR="9525" marT="9525" marB="0" anchor="ctr">
                    <a:solidFill>
                      <a:srgbClr val="92D050"/>
                    </a:solidFill>
                  </a:tcPr>
                </a:tc>
                <a:extLst>
                  <a:ext uri="{0D108BD9-81ED-4DB2-BD59-A6C34878D82A}">
                    <a16:rowId xmlns:a16="http://schemas.microsoft.com/office/drawing/2014/main" val="2865016646"/>
                  </a:ext>
                </a:extLst>
              </a:tr>
              <a:tr h="272020">
                <a:tc>
                  <a:txBody>
                    <a:bodyPr/>
                    <a:lstStyle/>
                    <a:p>
                      <a:pPr algn="ctr" rtl="0" fontAlgn="ctr"/>
                      <a:r>
                        <a:rPr lang="en-US" sz="1400" b="0" i="0" u="none" strike="noStrike">
                          <a:solidFill>
                            <a:schemeClr val="bg1"/>
                          </a:solidFill>
                          <a:effectLst/>
                          <a:latin typeface="Times New Roman" panose="02020603050405020304" pitchFamily="18" charset="0"/>
                        </a:rPr>
                        <a:t>12</a:t>
                      </a:r>
                    </a:p>
                  </a:txBody>
                  <a:tcPr marL="9525" marR="9525" marT="9525" marB="0" anchor="ctr">
                    <a:solidFill>
                      <a:srgbClr val="92D050"/>
                    </a:solidFill>
                  </a:tcPr>
                </a:tc>
                <a:tc>
                  <a:txBody>
                    <a:bodyPr/>
                    <a:lstStyle/>
                    <a:p>
                      <a:pPr algn="l" rtl="0" fontAlgn="ctr"/>
                      <a:r>
                        <a:rPr lang="mn-MN" sz="1400" b="0" i="0" u="none" strike="noStrike">
                          <a:solidFill>
                            <a:schemeClr val="bg1"/>
                          </a:solidFill>
                          <a:effectLst/>
                          <a:latin typeface="Times New Roman" panose="02020603050405020304" pitchFamily="18" charset="0"/>
                        </a:rPr>
                        <a:t>Газрын төлбөр</a:t>
                      </a:r>
                    </a:p>
                  </a:txBody>
                  <a:tcPr marL="9525" marR="9525" marT="9525" marB="0" anchor="ctr">
                    <a:solidFill>
                      <a:srgbClr val="92D050"/>
                    </a:solidFill>
                  </a:tcPr>
                </a:tc>
                <a:tc>
                  <a:txBody>
                    <a:bodyPr/>
                    <a:lstStyle/>
                    <a:p>
                      <a:pPr algn="ctr" rtl="0" fontAlgn="ctr"/>
                      <a:r>
                        <a:rPr lang="en-US" sz="1400" b="0" i="0" u="none" strike="noStrike">
                          <a:solidFill>
                            <a:schemeClr val="bg1"/>
                          </a:solidFill>
                          <a:effectLst/>
                          <a:latin typeface="Times New Roman" panose="02020603050405020304" pitchFamily="18" charset="0"/>
                        </a:rPr>
                        <a:t>246.8</a:t>
                      </a:r>
                    </a:p>
                  </a:txBody>
                  <a:tcPr marL="9525" marR="9525" marT="9525" marB="0" anchor="ctr">
                    <a:solidFill>
                      <a:srgbClr val="92D050"/>
                    </a:solidFill>
                  </a:tcPr>
                </a:tc>
                <a:tc>
                  <a:txBody>
                    <a:bodyPr/>
                    <a:lstStyle/>
                    <a:p>
                      <a:pPr algn="ctr" rtl="0" fontAlgn="ctr"/>
                      <a:r>
                        <a:rPr lang="en-US" sz="1400" b="0" i="0" u="none" strike="noStrike">
                          <a:solidFill>
                            <a:schemeClr val="bg1"/>
                          </a:solidFill>
                          <a:effectLst/>
                          <a:latin typeface="Times New Roman" panose="02020603050405020304" pitchFamily="18" charset="0"/>
                        </a:rPr>
                        <a:t>245.1</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99.3</a:t>
                      </a:r>
                    </a:p>
                  </a:txBody>
                  <a:tcPr marL="9525" marR="9525" marT="9525" marB="0" anchor="ctr">
                    <a:solidFill>
                      <a:srgbClr val="92D050"/>
                    </a:solidFill>
                  </a:tcPr>
                </a:tc>
                <a:extLst>
                  <a:ext uri="{0D108BD9-81ED-4DB2-BD59-A6C34878D82A}">
                    <a16:rowId xmlns:a16="http://schemas.microsoft.com/office/drawing/2014/main" val="1550683217"/>
                  </a:ext>
                </a:extLst>
              </a:tr>
              <a:tr h="342219">
                <a:tc>
                  <a:txBody>
                    <a:bodyPr/>
                    <a:lstStyle/>
                    <a:p>
                      <a:pPr algn="ctr" rtl="0" fontAlgn="ctr"/>
                      <a:r>
                        <a:rPr lang="en-US" sz="1400" b="0" i="0" u="none" strike="noStrike">
                          <a:solidFill>
                            <a:schemeClr val="bg1"/>
                          </a:solidFill>
                          <a:effectLst/>
                          <a:latin typeface="Times New Roman" panose="02020603050405020304" pitchFamily="18" charset="0"/>
                        </a:rPr>
                        <a:t>13</a:t>
                      </a:r>
                    </a:p>
                  </a:txBody>
                  <a:tcPr marL="9525" marR="9525" marT="9525" marB="0" anchor="ctr">
                    <a:solidFill>
                      <a:srgbClr val="92D050"/>
                    </a:solidFill>
                  </a:tcPr>
                </a:tc>
                <a:tc>
                  <a:txBody>
                    <a:bodyPr/>
                    <a:lstStyle/>
                    <a:p>
                      <a:pPr algn="l" rtl="0" fontAlgn="ctr"/>
                      <a:r>
                        <a:rPr lang="mn-MN" sz="1400" b="0" i="0" u="none" strike="noStrike" dirty="0">
                          <a:solidFill>
                            <a:schemeClr val="bg1"/>
                          </a:solidFill>
                          <a:effectLst/>
                          <a:latin typeface="Times New Roman" panose="02020603050405020304" pitchFamily="18" charset="0"/>
                        </a:rPr>
                        <a:t>Нэр зааж ангилагдаагүй орлого </a:t>
                      </a:r>
                    </a:p>
                  </a:txBody>
                  <a:tcPr marL="9525" marR="9525" marT="9525" marB="0" anchor="ctr">
                    <a:solidFill>
                      <a:srgbClr val="92D050"/>
                    </a:solidFill>
                  </a:tcPr>
                </a:tc>
                <a:tc>
                  <a:txBody>
                    <a:bodyPr/>
                    <a:lstStyle/>
                    <a:p>
                      <a:pPr algn="ctr" rtl="0" fontAlgn="ctr"/>
                      <a:r>
                        <a:rPr lang="en-US" sz="1400" b="0" i="0" u="none" strike="noStrike">
                          <a:solidFill>
                            <a:schemeClr val="bg1"/>
                          </a:solidFill>
                          <a:effectLst/>
                          <a:latin typeface="Times New Roman" panose="02020603050405020304" pitchFamily="18" charset="0"/>
                        </a:rPr>
                        <a:t>40.3</a:t>
                      </a:r>
                    </a:p>
                  </a:txBody>
                  <a:tcPr marL="9525" marR="9525" marT="9525" marB="0" anchor="ctr">
                    <a:solidFill>
                      <a:srgbClr val="92D050"/>
                    </a:solidFill>
                  </a:tcPr>
                </a:tc>
                <a:tc>
                  <a:txBody>
                    <a:bodyPr/>
                    <a:lstStyle/>
                    <a:p>
                      <a:pPr algn="ctr" rtl="0" fontAlgn="ctr"/>
                      <a:r>
                        <a:rPr lang="en-US" sz="1400" b="0" i="0" u="none" strike="noStrike">
                          <a:solidFill>
                            <a:schemeClr val="bg1"/>
                          </a:solidFill>
                          <a:effectLst/>
                          <a:latin typeface="Times New Roman" panose="02020603050405020304" pitchFamily="18" charset="0"/>
                        </a:rPr>
                        <a:t>230.2</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571.2</a:t>
                      </a:r>
                    </a:p>
                  </a:txBody>
                  <a:tcPr marL="9525" marR="9525" marT="9525" marB="0" anchor="ctr">
                    <a:solidFill>
                      <a:srgbClr val="92D050"/>
                    </a:solidFill>
                  </a:tcPr>
                </a:tc>
                <a:extLst>
                  <a:ext uri="{0D108BD9-81ED-4DB2-BD59-A6C34878D82A}">
                    <a16:rowId xmlns:a16="http://schemas.microsoft.com/office/drawing/2014/main" val="2160587865"/>
                  </a:ext>
                </a:extLst>
              </a:tr>
              <a:tr h="324668">
                <a:tc>
                  <a:txBody>
                    <a:bodyPr/>
                    <a:lstStyle/>
                    <a:p>
                      <a:pPr algn="ctr" rtl="0" fontAlgn="ctr"/>
                      <a:r>
                        <a:rPr lang="en-US" sz="1400" b="0" i="0" u="none" strike="noStrike">
                          <a:solidFill>
                            <a:schemeClr val="bg1"/>
                          </a:solidFill>
                          <a:effectLst/>
                          <a:latin typeface="Times New Roman" panose="02020603050405020304" pitchFamily="18" charset="0"/>
                        </a:rPr>
                        <a:t>14</a:t>
                      </a:r>
                    </a:p>
                  </a:txBody>
                  <a:tcPr marL="9525" marR="9525" marT="9525" marB="0" anchor="ctr">
                    <a:solidFill>
                      <a:srgbClr val="92D050"/>
                    </a:solidFill>
                  </a:tcPr>
                </a:tc>
                <a:tc>
                  <a:txBody>
                    <a:bodyPr/>
                    <a:lstStyle/>
                    <a:p>
                      <a:pPr algn="l" rtl="0" fontAlgn="ctr"/>
                      <a:r>
                        <a:rPr lang="mn-MN" sz="1400" b="0" i="0" u="none" strike="noStrike">
                          <a:solidFill>
                            <a:schemeClr val="bg1"/>
                          </a:solidFill>
                          <a:effectLst/>
                          <a:latin typeface="Times New Roman" panose="02020603050405020304" pitchFamily="18" charset="0"/>
                        </a:rPr>
                        <a:t>Төсөвт байгууллагын өөрийн орлого </a:t>
                      </a:r>
                    </a:p>
                  </a:txBody>
                  <a:tcPr marL="9525" marR="9525" marT="9525" marB="0" anchor="ctr">
                    <a:solidFill>
                      <a:srgbClr val="92D050"/>
                    </a:solidFill>
                  </a:tcPr>
                </a:tc>
                <a:tc>
                  <a:txBody>
                    <a:bodyPr/>
                    <a:lstStyle/>
                    <a:p>
                      <a:pPr algn="ctr" rtl="0" fontAlgn="ctr"/>
                      <a:r>
                        <a:rPr lang="en-US" sz="1400" b="0" i="0" u="none" strike="noStrike">
                          <a:solidFill>
                            <a:schemeClr val="bg1"/>
                          </a:solidFill>
                          <a:effectLst/>
                          <a:latin typeface="Times New Roman" panose="02020603050405020304" pitchFamily="18" charset="0"/>
                        </a:rPr>
                        <a:t>0.7</a:t>
                      </a:r>
                    </a:p>
                  </a:txBody>
                  <a:tcPr marL="9525" marR="9525" marT="9525" marB="0" anchor="ctr">
                    <a:solidFill>
                      <a:srgbClr val="92D050"/>
                    </a:solidFill>
                  </a:tcPr>
                </a:tc>
                <a:tc>
                  <a:txBody>
                    <a:bodyPr/>
                    <a:lstStyle/>
                    <a:p>
                      <a:pPr algn="ctr" rtl="0" fontAlgn="ctr"/>
                      <a:r>
                        <a:rPr lang="en-US" sz="1400" b="0" i="0" u="none" strike="noStrike">
                          <a:solidFill>
                            <a:schemeClr val="bg1"/>
                          </a:solidFill>
                          <a:effectLst/>
                          <a:latin typeface="Times New Roman" panose="02020603050405020304" pitchFamily="18" charset="0"/>
                        </a:rPr>
                        <a:t>0.3</a:t>
                      </a:r>
                    </a:p>
                  </a:txBody>
                  <a:tcPr marL="9525" marR="9525" marT="9525" marB="0" anchor="ctr">
                    <a:solidFill>
                      <a:srgbClr val="92D05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42.6</a:t>
                      </a:r>
                    </a:p>
                  </a:txBody>
                  <a:tcPr marL="9525" marR="9525" marT="9525" marB="0" anchor="ctr">
                    <a:solidFill>
                      <a:srgbClr val="92D050"/>
                    </a:solidFill>
                  </a:tcPr>
                </a:tc>
                <a:extLst>
                  <a:ext uri="{0D108BD9-81ED-4DB2-BD59-A6C34878D82A}">
                    <a16:rowId xmlns:a16="http://schemas.microsoft.com/office/drawing/2014/main" val="1384194545"/>
                  </a:ext>
                </a:extLst>
              </a:tr>
              <a:tr h="377319">
                <a:tc>
                  <a:txBody>
                    <a:bodyPr/>
                    <a:lstStyle/>
                    <a:p>
                      <a:pPr algn="ctr" rtl="0" fontAlgn="ctr"/>
                      <a:r>
                        <a:rPr lang="en-US" sz="1400" b="0" i="0" u="none" strike="noStrike" dirty="0">
                          <a:solidFill>
                            <a:schemeClr val="bg1"/>
                          </a:solidFill>
                          <a:effectLst/>
                          <a:latin typeface="Times New Roman" panose="02020603050405020304" pitchFamily="18" charset="0"/>
                        </a:rPr>
                        <a:t> </a:t>
                      </a:r>
                    </a:p>
                  </a:txBody>
                  <a:tcPr marL="9525" marR="9525" marT="9525" marB="0" anchor="ctr">
                    <a:solidFill>
                      <a:srgbClr val="008000"/>
                    </a:solidFill>
                  </a:tcPr>
                </a:tc>
                <a:tc>
                  <a:txBody>
                    <a:bodyPr/>
                    <a:lstStyle/>
                    <a:p>
                      <a:pPr algn="l" rtl="0" fontAlgn="ctr"/>
                      <a:r>
                        <a:rPr lang="mn-MN" sz="1400" b="0" i="0" u="none" strike="noStrike" dirty="0">
                          <a:solidFill>
                            <a:schemeClr val="bg1"/>
                          </a:solidFill>
                          <a:effectLst/>
                          <a:latin typeface="Times New Roman" panose="02020603050405020304" pitchFamily="18" charset="0"/>
                        </a:rPr>
                        <a:t>Нийт сумын дүн</a:t>
                      </a:r>
                    </a:p>
                  </a:txBody>
                  <a:tcPr marL="9525" marR="9525" marT="9525" marB="0" anchor="ctr">
                    <a:solidFill>
                      <a:srgbClr val="00800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530.4</a:t>
                      </a:r>
                    </a:p>
                  </a:txBody>
                  <a:tcPr marL="9525" marR="9525" marT="9525" marB="0" anchor="ctr">
                    <a:solidFill>
                      <a:srgbClr val="008000"/>
                    </a:solidFill>
                  </a:tcPr>
                </a:tc>
                <a:tc>
                  <a:txBody>
                    <a:bodyPr/>
                    <a:lstStyle/>
                    <a:p>
                      <a:pPr algn="ctr" rtl="0" fontAlgn="ctr"/>
                      <a:r>
                        <a:rPr lang="en-US" sz="1400" b="0" i="0" u="none" strike="noStrike" dirty="0">
                          <a:solidFill>
                            <a:schemeClr val="bg1"/>
                          </a:solidFill>
                          <a:effectLst/>
                          <a:latin typeface="Times New Roman" panose="02020603050405020304" pitchFamily="18" charset="0"/>
                        </a:rPr>
                        <a:t>865.00</a:t>
                      </a:r>
                    </a:p>
                  </a:txBody>
                  <a:tcPr marL="9525" marR="9525" marT="9525" marB="0" anchor="ctr">
                    <a:solidFill>
                      <a:srgbClr val="008000"/>
                    </a:solidFill>
                  </a:tcPr>
                </a:tc>
                <a:tc>
                  <a:txBody>
                    <a:bodyPr/>
                    <a:lstStyle/>
                    <a:p>
                      <a:pPr algn="ctr" rtl="0" fontAlgn="b"/>
                      <a:r>
                        <a:rPr lang="en-US" sz="1400" b="0" i="0" u="none" strike="noStrike" dirty="0">
                          <a:solidFill>
                            <a:schemeClr val="bg1"/>
                          </a:solidFill>
                          <a:effectLst/>
                          <a:latin typeface="Times New Roman" panose="02020603050405020304" pitchFamily="18" charset="0"/>
                        </a:rPr>
                        <a:t>163.1</a:t>
                      </a:r>
                    </a:p>
                  </a:txBody>
                  <a:tcPr marL="9525" marR="9525" marT="9525" marB="0" anchor="b">
                    <a:solidFill>
                      <a:srgbClr val="008000"/>
                    </a:solidFill>
                  </a:tcPr>
                </a:tc>
                <a:extLst>
                  <a:ext uri="{0D108BD9-81ED-4DB2-BD59-A6C34878D82A}">
                    <a16:rowId xmlns:a16="http://schemas.microsoft.com/office/drawing/2014/main" val="1472772369"/>
                  </a:ext>
                </a:extLst>
              </a:tr>
            </a:tbl>
          </a:graphicData>
        </a:graphic>
      </p:graphicFrame>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177" y="232545"/>
            <a:ext cx="1073741" cy="1073741"/>
          </a:xfrm>
          <a:prstGeom prst="rect">
            <a:avLst/>
          </a:prstGeom>
        </p:spPr>
      </p:pic>
    </p:spTree>
    <p:extLst>
      <p:ext uri="{BB962C8B-B14F-4D97-AF65-F5344CB8AC3E}">
        <p14:creationId xmlns:p14="http://schemas.microsoft.com/office/powerpoint/2010/main" val="4111358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2021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1317171" y="1306285"/>
            <a:ext cx="9982200" cy="4595370"/>
          </a:xfrm>
        </p:spPr>
        <p:txBody>
          <a:bodyPr>
            <a:normAutofit/>
          </a:bodyPr>
          <a:lstStyle/>
          <a:p>
            <a:endParaRPr lang="mn-MN" sz="2400" dirty="0">
              <a:latin typeface="Times New Roman" panose="02020603050405020304" pitchFamily="18" charset="0"/>
              <a:cs typeface="Times New Roman" panose="02020603050405020304" pitchFamily="18" charset="0"/>
            </a:endParaRPr>
          </a:p>
          <a:p>
            <a:r>
              <a:rPr lang="mn-MN" sz="2400" dirty="0">
                <a:latin typeface="Times New Roman" panose="02020603050405020304" pitchFamily="18" charset="0"/>
                <a:cs typeface="Times New Roman" panose="02020603050405020304" pitchFamily="18" charset="0"/>
              </a:rPr>
              <a:t>Төсвийн зарлага:</a:t>
            </a:r>
          </a:p>
          <a:p>
            <a:pPr marL="0" indent="0" algn="just">
              <a:buNone/>
            </a:pPr>
            <a:r>
              <a:rPr lang="mn-MN" sz="2400" dirty="0">
                <a:latin typeface="Times New Roman" panose="02020603050405020304" pitchFamily="18" charset="0"/>
                <a:cs typeface="Times New Roman" panose="02020603050405020304" pitchFamily="18" charset="0"/>
              </a:rPr>
              <a:t>               </a:t>
            </a:r>
            <a:r>
              <a:rPr lang="mn-MN" sz="3200" dirty="0">
                <a:latin typeface="Times New Roman" panose="02020603050405020304" pitchFamily="18" charset="0"/>
                <a:cs typeface="Times New Roman" panose="02020603050405020304" pitchFamily="18" charset="0"/>
              </a:rPr>
              <a:t>202</a:t>
            </a:r>
            <a:r>
              <a:rPr lang="en-US" sz="3200" dirty="0">
                <a:latin typeface="Times New Roman" panose="02020603050405020304" pitchFamily="18" charset="0"/>
                <a:cs typeface="Times New Roman" panose="02020603050405020304" pitchFamily="18" charset="0"/>
              </a:rPr>
              <a:t>1</a:t>
            </a:r>
            <a:r>
              <a:rPr lang="mn-MN" sz="3200" dirty="0">
                <a:latin typeface="Times New Roman" panose="02020603050405020304" pitchFamily="18" charset="0"/>
                <a:cs typeface="Times New Roman" panose="02020603050405020304" pitchFamily="18" charset="0"/>
              </a:rPr>
              <a:t> онд төсвийн байгууллагуудын хэвийн үйл ажиллагааг хангах, төрийн үйлчилгээг иргэдэд хүргэх зорилт арга хэмжээтэй уялдуулан төсвийн урсгал зардлыг батлагдсан төлөвлөгөөний дагуу зарцуулсан.</a:t>
            </a:r>
            <a:endParaRPr lang="en-SG" sz="32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140" y="241254"/>
            <a:ext cx="1065031" cy="1065031"/>
          </a:xfrm>
          <a:prstGeom prst="rect">
            <a:avLst/>
          </a:prstGeom>
        </p:spPr>
      </p:pic>
    </p:spTree>
    <p:extLst>
      <p:ext uri="{BB962C8B-B14F-4D97-AF65-F5344CB8AC3E}">
        <p14:creationId xmlns:p14="http://schemas.microsoft.com/office/powerpoint/2010/main" val="3423478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2021 оны жилийн эцсийн санхүүгийн нэгтгэсэн тайлангийн танилцуулга</a:t>
            </a: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972378" y="1905000"/>
            <a:ext cx="6276561" cy="4572000"/>
          </a:xfrm>
        </p:spPr>
        <p:txBody>
          <a:bodyPr>
            <a:normAutofit/>
          </a:bodyPr>
          <a:lstStyle/>
          <a:p>
            <a:pPr marL="0" indent="0">
              <a:buNone/>
            </a:pPr>
            <a:r>
              <a:rPr lang="mn-MN" sz="2400" dirty="0">
                <a:latin typeface="Times New Roman" panose="02020603050405020304" pitchFamily="18" charset="0"/>
                <a:cs typeface="Times New Roman" panose="02020603050405020304" pitchFamily="18" charset="0"/>
              </a:rPr>
              <a:t>            Орон нутгийн төсвийн 202</a:t>
            </a:r>
            <a:r>
              <a:rPr lang="en-US" sz="2400" dirty="0">
                <a:latin typeface="Times New Roman" panose="02020603050405020304" pitchFamily="18" charset="0"/>
                <a:cs typeface="Times New Roman" panose="02020603050405020304" pitchFamily="18" charset="0"/>
              </a:rPr>
              <a:t>1</a:t>
            </a:r>
            <a:r>
              <a:rPr lang="mn-MN" sz="2400" dirty="0">
                <a:latin typeface="Times New Roman" panose="02020603050405020304" pitchFamily="18" charset="0"/>
                <a:cs typeface="Times New Roman" panose="02020603050405020304" pitchFamily="18" charset="0"/>
              </a:rPr>
              <a:t> оны нийт зарлага </a:t>
            </a:r>
            <a:r>
              <a:rPr lang="en-US" dirty="0">
                <a:latin typeface="Times New Roman" panose="02020603050405020304" pitchFamily="18" charset="0"/>
                <a:cs typeface="Times New Roman" panose="02020603050405020304" pitchFamily="18" charset="0"/>
              </a:rPr>
              <a:t>1.9</a:t>
            </a:r>
            <a:r>
              <a:rPr lang="mn-MN" sz="2400" dirty="0">
                <a:latin typeface="Times New Roman" panose="02020603050405020304" pitchFamily="18" charset="0"/>
                <a:cs typeface="Times New Roman" panose="02020603050405020304" pitchFamily="18" charset="0"/>
              </a:rPr>
              <a:t> тэрбум төгрөгөөр батлагдсанаас орон нутгийн суурь зарлагад </a:t>
            </a:r>
            <a:r>
              <a:rPr lang="mn-MN" dirty="0">
                <a:latin typeface="Times New Roman" panose="02020603050405020304" pitchFamily="18" charset="0"/>
                <a:cs typeface="Times New Roman" panose="02020603050405020304" pitchFamily="18" charset="0"/>
              </a:rPr>
              <a:t>0,7</a:t>
            </a:r>
            <a:r>
              <a:rPr lang="mn-MN" sz="2400" dirty="0">
                <a:latin typeface="Times New Roman" panose="02020603050405020304" pitchFamily="18" charset="0"/>
                <a:cs typeface="Times New Roman" panose="02020603050405020304" pitchFamily="18" charset="0"/>
              </a:rPr>
              <a:t> сая төгрөг төлөвлөгдсөн.</a:t>
            </a:r>
            <a:endParaRPr lang="en-SG" sz="2400" dirty="0">
              <a:latin typeface="Times New Roman" panose="02020603050405020304" pitchFamily="18" charset="0"/>
              <a:cs typeface="Times New Roman" panose="02020603050405020304" pitchFamily="18" charset="0"/>
            </a:endParaRPr>
          </a:p>
          <a:p>
            <a:pPr marL="0" indent="0">
              <a:buNone/>
            </a:pPr>
            <a:r>
              <a:rPr lang="mn-MN" sz="2400" dirty="0">
                <a:latin typeface="Times New Roman" panose="02020603050405020304" pitchFamily="18" charset="0"/>
                <a:cs typeface="Times New Roman" panose="02020603050405020304" pitchFamily="18" charset="0"/>
              </a:rPr>
              <a:t>            Нийт зарлагын </a:t>
            </a:r>
            <a:r>
              <a:rPr lang="mn-MN" dirty="0">
                <a:latin typeface="Times New Roman" panose="02020603050405020304" pitchFamily="18" charset="0"/>
                <a:cs typeface="Times New Roman" panose="02020603050405020304" pitchFamily="18" charset="0"/>
              </a:rPr>
              <a:t>62,1</a:t>
            </a:r>
            <a:r>
              <a:rPr lang="mn-MN" sz="2400" dirty="0">
                <a:latin typeface="Times New Roman" panose="02020603050405020304" pitchFamily="18" charset="0"/>
                <a:cs typeface="Times New Roman" panose="02020603050405020304" pitchFamily="18" charset="0"/>
              </a:rPr>
              <a:t> хувийг тусгай зориулалтын шилжүүлгийн</a:t>
            </a:r>
            <a:r>
              <a:rPr lang="en-US" sz="2400" dirty="0">
                <a:latin typeface="Times New Roman" panose="02020603050405020304" pitchFamily="18" charset="0"/>
                <a:cs typeface="Times New Roman" panose="02020603050405020304" pitchFamily="18" charset="0"/>
              </a:rPr>
              <a:t> </a:t>
            </a:r>
            <a:r>
              <a:rPr lang="mn-MN" dirty="0">
                <a:latin typeface="Times New Roman" panose="02020603050405020304" pitchFamily="18" charset="0"/>
                <a:cs typeface="Times New Roman" panose="02020603050405020304" pitchFamily="18" charset="0"/>
              </a:rPr>
              <a:t>37,9</a:t>
            </a:r>
            <a:r>
              <a:rPr lang="mn-MN" sz="2400" dirty="0">
                <a:latin typeface="Times New Roman" panose="02020603050405020304" pitchFamily="18" charset="0"/>
                <a:cs typeface="Times New Roman" panose="02020603050405020304" pitchFamily="18" charset="0"/>
              </a:rPr>
              <a:t> хувийг орон нутгийн төсвийн зарлага байна.</a:t>
            </a:r>
            <a:endParaRPr lang="en-SG" sz="2400" dirty="0">
              <a:latin typeface="Times New Roman" panose="02020603050405020304" pitchFamily="18" charset="0"/>
              <a:cs typeface="Times New Roman" panose="02020603050405020304" pitchFamily="18" charset="0"/>
            </a:endParaRPr>
          </a:p>
        </p:txBody>
      </p:sp>
      <p:graphicFrame>
        <p:nvGraphicFramePr>
          <p:cNvPr id="5" name="Content Placeholder 5">
            <a:extLst>
              <a:ext uri="{FF2B5EF4-FFF2-40B4-BE49-F238E27FC236}">
                <a16:creationId xmlns:a16="http://schemas.microsoft.com/office/drawing/2014/main" id="{C69B0439-B193-4246-AC6F-4F91633DBD10}"/>
              </a:ext>
            </a:extLst>
          </p:cNvPr>
          <p:cNvGraphicFramePr>
            <a:graphicFrameLocks/>
          </p:cNvGraphicFramePr>
          <p:nvPr>
            <p:extLst>
              <p:ext uri="{D42A27DB-BD31-4B8C-83A1-F6EECF244321}">
                <p14:modId xmlns:p14="http://schemas.microsoft.com/office/powerpoint/2010/main" val="3760599135"/>
              </p:ext>
            </p:extLst>
          </p:nvPr>
        </p:nvGraphicFramePr>
        <p:xfrm>
          <a:off x="6992321" y="1600199"/>
          <a:ext cx="4914900" cy="45720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901" y="240369"/>
            <a:ext cx="1213962" cy="1213962"/>
          </a:xfrm>
          <a:prstGeom prst="rect">
            <a:avLst/>
          </a:prstGeom>
        </p:spPr>
      </p:pic>
    </p:spTree>
    <p:extLst>
      <p:ext uri="{BB962C8B-B14F-4D97-AF65-F5344CB8AC3E}">
        <p14:creationId xmlns:p14="http://schemas.microsoft.com/office/powerpoint/2010/main" val="2597266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219600" y="437225"/>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2021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522562" y="1534187"/>
            <a:ext cx="6077779" cy="4962788"/>
          </a:xfrm>
        </p:spPr>
        <p:txBody>
          <a:bodyPr>
            <a:normAutofit/>
          </a:bodyPr>
          <a:lstStyle/>
          <a:p>
            <a:pPr marL="0" indent="0">
              <a:buNone/>
            </a:pPr>
            <a:r>
              <a:rPr lang="mn-MN" sz="2400" dirty="0">
                <a:latin typeface="Times New Roman" panose="02020603050405020304" pitchFamily="18" charset="0"/>
                <a:cs typeface="Times New Roman" panose="02020603050405020304" pitchFamily="18" charset="0"/>
              </a:rPr>
              <a:t>Нийт зардлаас:</a:t>
            </a:r>
            <a:endParaRPr lang="en-SG" sz="2400" dirty="0">
              <a:latin typeface="Times New Roman" panose="02020603050405020304" pitchFamily="18" charset="0"/>
              <a:cs typeface="Times New Roman" panose="02020603050405020304" pitchFamily="18" charset="0"/>
            </a:endParaRPr>
          </a:p>
          <a:p>
            <a:pPr lvl="2">
              <a:buFont typeface="Wingdings" panose="05000000000000000000" pitchFamily="2" charset="2"/>
              <a:buChar char="Ø"/>
            </a:pPr>
            <a:r>
              <a:rPr lang="mn-MN" sz="2400" dirty="0">
                <a:latin typeface="Times New Roman" panose="02020603050405020304" pitchFamily="18" charset="0"/>
                <a:cs typeface="Times New Roman" panose="02020603050405020304" pitchFamily="18" charset="0"/>
              </a:rPr>
              <a:t>Цалингийн зардалд 1,150.8 тэрбум төгрөг буюу </a:t>
            </a:r>
            <a:r>
              <a:rPr lang="en-US" sz="2400" dirty="0">
                <a:latin typeface="Times New Roman" panose="02020603050405020304" pitchFamily="18" charset="0"/>
                <a:cs typeface="Times New Roman" panose="02020603050405020304" pitchFamily="18" charset="0"/>
              </a:rPr>
              <a:t>66</a:t>
            </a:r>
            <a:r>
              <a:rPr lang="mn-MN" sz="2400" dirty="0">
                <a:latin typeface="Times New Roman" panose="02020603050405020304" pitchFamily="18" charset="0"/>
                <a:cs typeface="Times New Roman" panose="02020603050405020304" pitchFamily="18" charset="0"/>
              </a:rPr>
              <a:t>.1 хувь</a:t>
            </a:r>
            <a:endParaRPr lang="en-SG" sz="2400" dirty="0">
              <a:latin typeface="Times New Roman" panose="02020603050405020304" pitchFamily="18" charset="0"/>
              <a:cs typeface="Times New Roman" panose="02020603050405020304" pitchFamily="18" charset="0"/>
            </a:endParaRPr>
          </a:p>
          <a:p>
            <a:pPr lvl="2">
              <a:buFont typeface="Wingdings" panose="05000000000000000000" pitchFamily="2" charset="2"/>
              <a:buChar char="Ø"/>
            </a:pPr>
            <a:r>
              <a:rPr lang="mn-MN" sz="2400" dirty="0">
                <a:latin typeface="Times New Roman" panose="02020603050405020304" pitchFamily="18" charset="0"/>
                <a:cs typeface="Times New Roman" panose="02020603050405020304" pitchFamily="18" charset="0"/>
              </a:rPr>
              <a:t>НДШ-ийн зардалд 1</a:t>
            </a:r>
            <a:r>
              <a:rPr lang="en-US" sz="2400" dirty="0">
                <a:latin typeface="Times New Roman" panose="02020603050405020304" pitchFamily="18" charset="0"/>
                <a:cs typeface="Times New Roman" panose="02020603050405020304" pitchFamily="18" charset="0"/>
              </a:rPr>
              <a:t>52</a:t>
            </a:r>
            <a:r>
              <a:rPr lang="mn-MN" sz="2400" dirty="0">
                <a:latin typeface="Times New Roman" panose="02020603050405020304" pitchFamily="18" charset="0"/>
                <a:cs typeface="Times New Roman" panose="02020603050405020304" pitchFamily="18" charset="0"/>
              </a:rPr>
              <a:t>.4 сая төгрөг буюу </a:t>
            </a:r>
            <a:r>
              <a:rPr lang="en-US" sz="2400" dirty="0">
                <a:latin typeface="Times New Roman" panose="02020603050405020304" pitchFamily="18" charset="0"/>
                <a:cs typeface="Times New Roman" panose="02020603050405020304" pitchFamily="18" charset="0"/>
              </a:rPr>
              <a:t>8.7</a:t>
            </a:r>
            <a:r>
              <a:rPr lang="mn-MN" sz="2400" dirty="0">
                <a:latin typeface="Times New Roman" panose="02020603050405020304" pitchFamily="18" charset="0"/>
                <a:cs typeface="Times New Roman" panose="02020603050405020304" pitchFamily="18" charset="0"/>
              </a:rPr>
              <a:t> хувь </a:t>
            </a:r>
            <a:endParaRPr lang="en-SG" sz="2400" dirty="0">
              <a:latin typeface="Times New Roman" panose="02020603050405020304" pitchFamily="18" charset="0"/>
              <a:cs typeface="Times New Roman" panose="02020603050405020304" pitchFamily="18" charset="0"/>
            </a:endParaRPr>
          </a:p>
          <a:p>
            <a:pPr lvl="2">
              <a:buFont typeface="Wingdings" panose="05000000000000000000" pitchFamily="2" charset="2"/>
              <a:buChar char="Ø"/>
            </a:pPr>
            <a:r>
              <a:rPr lang="mn-MN" sz="2400" dirty="0">
                <a:latin typeface="Times New Roman" panose="02020603050405020304" pitchFamily="18" charset="0"/>
                <a:cs typeface="Times New Roman" panose="02020603050405020304" pitchFamily="18" charset="0"/>
              </a:rPr>
              <a:t>Тогтмол зардал 1</a:t>
            </a:r>
            <a:r>
              <a:rPr lang="en-US" sz="2400" dirty="0">
                <a:latin typeface="Times New Roman" panose="02020603050405020304" pitchFamily="18" charset="0"/>
                <a:cs typeface="Times New Roman" panose="02020603050405020304" pitchFamily="18" charset="0"/>
              </a:rPr>
              <a:t>06</a:t>
            </a:r>
            <a:r>
              <a:rPr lang="mn-MN" sz="2400" dirty="0">
                <a:latin typeface="Times New Roman" panose="02020603050405020304" pitchFamily="18" charset="0"/>
                <a:cs typeface="Times New Roman" panose="02020603050405020304" pitchFamily="18" charset="0"/>
              </a:rPr>
              <a:t>.2 сая төгрөг буюу 6.1 хувь </a:t>
            </a:r>
            <a:endParaRPr lang="en-SG" sz="2400" dirty="0">
              <a:latin typeface="Times New Roman" panose="02020603050405020304" pitchFamily="18" charset="0"/>
              <a:cs typeface="Times New Roman" panose="02020603050405020304" pitchFamily="18" charset="0"/>
            </a:endParaRPr>
          </a:p>
          <a:p>
            <a:pPr lvl="2">
              <a:buFont typeface="Wingdings" panose="05000000000000000000" pitchFamily="2" charset="2"/>
              <a:buChar char="Ø"/>
            </a:pPr>
            <a:r>
              <a:rPr lang="mn-MN" sz="2400" dirty="0">
                <a:latin typeface="Times New Roman" panose="02020603050405020304" pitchFamily="18" charset="0"/>
                <a:cs typeface="Times New Roman" panose="02020603050405020304" pitchFamily="18" charset="0"/>
              </a:rPr>
              <a:t>Бусад зардал 333,5 сая төгрөг буюу 19.1</a:t>
            </a:r>
            <a:r>
              <a:rPr lang="en-SG" sz="2400" dirty="0">
                <a:latin typeface="Times New Roman" panose="02020603050405020304" pitchFamily="18" charset="0"/>
                <a:cs typeface="Times New Roman" panose="02020603050405020304" pitchFamily="18" charset="0"/>
              </a:rPr>
              <a:t> </a:t>
            </a:r>
            <a:r>
              <a:rPr lang="mn-MN" sz="2400" dirty="0">
                <a:latin typeface="Times New Roman" panose="02020603050405020304" pitchFamily="18" charset="0"/>
                <a:cs typeface="Times New Roman" panose="02020603050405020304" pitchFamily="18" charset="0"/>
              </a:rPr>
              <a:t>хувийг тус тус зарцуулсан</a:t>
            </a:r>
            <a:endParaRPr lang="en-SG" sz="2400" dirty="0">
              <a:latin typeface="Times New Roman" panose="02020603050405020304" pitchFamily="18" charset="0"/>
              <a:cs typeface="Times New Roman" panose="02020603050405020304" pitchFamily="18" charset="0"/>
            </a:endParaRPr>
          </a:p>
        </p:txBody>
      </p:sp>
      <p:graphicFrame>
        <p:nvGraphicFramePr>
          <p:cNvPr id="5" name="Content Placeholder 3">
            <a:extLst>
              <a:ext uri="{FF2B5EF4-FFF2-40B4-BE49-F238E27FC236}">
                <a16:creationId xmlns:a16="http://schemas.microsoft.com/office/drawing/2014/main" id="{7FEBD282-4CC0-4D12-9E08-3A0568BA3069}"/>
              </a:ext>
            </a:extLst>
          </p:cNvPr>
          <p:cNvGraphicFramePr>
            <a:graphicFrameLocks/>
          </p:cNvGraphicFramePr>
          <p:nvPr>
            <p:extLst>
              <p:ext uri="{D42A27DB-BD31-4B8C-83A1-F6EECF244321}">
                <p14:modId xmlns:p14="http://schemas.microsoft.com/office/powerpoint/2010/main" val="2205175528"/>
              </p:ext>
            </p:extLst>
          </p:nvPr>
        </p:nvGraphicFramePr>
        <p:xfrm>
          <a:off x="6849718" y="1924975"/>
          <a:ext cx="4914900" cy="45720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140" y="241255"/>
            <a:ext cx="1123813" cy="1123813"/>
          </a:xfrm>
          <a:prstGeom prst="rect">
            <a:avLst/>
          </a:prstGeom>
        </p:spPr>
      </p:pic>
    </p:spTree>
    <p:extLst>
      <p:ext uri="{BB962C8B-B14F-4D97-AF65-F5344CB8AC3E}">
        <p14:creationId xmlns:p14="http://schemas.microsoft.com/office/powerpoint/2010/main" val="1873149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487680"/>
            <a:ext cx="8761482" cy="1112520"/>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2021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690803" y="1374915"/>
            <a:ext cx="10891597" cy="1486254"/>
          </a:xfrm>
        </p:spPr>
        <p:txBody>
          <a:bodyPr>
            <a:normAutofit fontScale="70000" lnSpcReduction="20000"/>
          </a:bodyPr>
          <a:lstStyle/>
          <a:p>
            <a:pPr marL="0" indent="0" algn="just">
              <a:buNone/>
            </a:pPr>
            <a:r>
              <a:rPr lang="mn-MN" dirty="0"/>
              <a:t>     </a:t>
            </a:r>
            <a:r>
              <a:rPr lang="mn-MN" sz="3200" dirty="0">
                <a:latin typeface="Times New Roman" panose="02020603050405020304" pitchFamily="18" charset="0"/>
                <a:cs typeface="Times New Roman" panose="02020603050405020304" pitchFamily="18" charset="0"/>
              </a:rPr>
              <a:t>Тайлант хугацаанд төсвийн нийт зарлагад 3,2 тэрбум төгрөг зарцуулахаар төлөвлөсөний 72хувийг ашиглаж 28 хувийн  хэмнэлттэй гарсан. Орон нутгийн  төсвийн зарлагаас 45,665,0 сая төгрөг ТЗШ-ийн байгууллага 44,068,4 мянган төгрөг нийт 89,773.4  мянган төгрөг төвлөрүүлсэн байна</a:t>
            </a:r>
            <a:r>
              <a:rPr lang="en-SG" sz="3200" dirty="0">
                <a:latin typeface="Times New Roman" panose="02020603050405020304" pitchFamily="18" charset="0"/>
                <a:cs typeface="Times New Roman" panose="02020603050405020304" pitchFamily="18" charset="0"/>
              </a:rPr>
              <a:t>.</a:t>
            </a:r>
          </a:p>
        </p:txBody>
      </p:sp>
      <p:graphicFrame>
        <p:nvGraphicFramePr>
          <p:cNvPr id="3" name="Table 2">
            <a:extLst>
              <a:ext uri="{FF2B5EF4-FFF2-40B4-BE49-F238E27FC236}">
                <a16:creationId xmlns:a16="http://schemas.microsoft.com/office/drawing/2014/main" id="{446346C3-4A6E-4326-ADE6-BC3ADCEAAF9B}"/>
              </a:ext>
            </a:extLst>
          </p:cNvPr>
          <p:cNvGraphicFramePr>
            <a:graphicFrameLocks noGrp="1"/>
          </p:cNvGraphicFramePr>
          <p:nvPr>
            <p:extLst>
              <p:ext uri="{D42A27DB-BD31-4B8C-83A1-F6EECF244321}">
                <p14:modId xmlns:p14="http://schemas.microsoft.com/office/powerpoint/2010/main" val="3027562515"/>
              </p:ext>
            </p:extLst>
          </p:nvPr>
        </p:nvGraphicFramePr>
        <p:xfrm>
          <a:off x="690803" y="2936886"/>
          <a:ext cx="5862396" cy="3036074"/>
        </p:xfrm>
        <a:graphic>
          <a:graphicData uri="http://schemas.openxmlformats.org/drawingml/2006/table">
            <a:tbl>
              <a:tblPr/>
              <a:tblGrid>
                <a:gridCol w="550767">
                  <a:extLst>
                    <a:ext uri="{9D8B030D-6E8A-4147-A177-3AD203B41FA5}">
                      <a16:colId xmlns:a16="http://schemas.microsoft.com/office/drawing/2014/main" val="153386775"/>
                    </a:ext>
                  </a:extLst>
                </a:gridCol>
                <a:gridCol w="2551251">
                  <a:extLst>
                    <a:ext uri="{9D8B030D-6E8A-4147-A177-3AD203B41FA5}">
                      <a16:colId xmlns:a16="http://schemas.microsoft.com/office/drawing/2014/main" val="1021599748"/>
                    </a:ext>
                  </a:extLst>
                </a:gridCol>
                <a:gridCol w="2760378">
                  <a:extLst>
                    <a:ext uri="{9D8B030D-6E8A-4147-A177-3AD203B41FA5}">
                      <a16:colId xmlns:a16="http://schemas.microsoft.com/office/drawing/2014/main" val="2302996765"/>
                    </a:ext>
                  </a:extLst>
                </a:gridCol>
              </a:tblGrid>
              <a:tr h="402066">
                <a:tc>
                  <a:txBody>
                    <a:bodyPr/>
                    <a:lstStyle/>
                    <a:p>
                      <a:pPr algn="l" fontAlgn="b"/>
                      <a:r>
                        <a:rPr lang="en-SG" sz="1800" b="0" i="0" u="none" strike="noStrike" dirty="0">
                          <a:solidFill>
                            <a:schemeClr val="bg1"/>
                          </a:solidFill>
                          <a:effectLst/>
                          <a:latin typeface="Times New Roman" panose="02020603050405020304" pitchFamily="18"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mn-MN" sz="1800" b="1" i="0" u="none" strike="noStrike" dirty="0">
                          <a:solidFill>
                            <a:schemeClr val="bg1"/>
                          </a:solidFill>
                          <a:effectLst/>
                          <a:latin typeface="Times New Roman" panose="02020603050405020304" pitchFamily="18" charset="0"/>
                        </a:rPr>
                        <a:t>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mn-MN" sz="1800" b="1" i="0" u="none" strike="noStrike">
                          <a:solidFill>
                            <a:schemeClr val="bg1"/>
                          </a:solidFill>
                          <a:effectLst/>
                          <a:latin typeface="Times New Roman" panose="02020603050405020304" pitchFamily="18" charset="0"/>
                        </a:rPr>
                        <a:t>Эцсийн үлдэгдэл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71003859"/>
                  </a:ext>
                </a:extLst>
              </a:tr>
              <a:tr h="388249">
                <a:tc>
                  <a:txBody>
                    <a:bodyPr/>
                    <a:lstStyle/>
                    <a:p>
                      <a:pPr algn="ctr" fontAlgn="b"/>
                      <a:r>
                        <a:rPr lang="en-SG" sz="1800" b="0" i="0" u="none" strike="noStrike" dirty="0">
                          <a:solidFill>
                            <a:schemeClr val="bg1"/>
                          </a:solidFill>
                          <a:effectLst/>
                          <a:latin typeface="Times New Roman" panose="02020603050405020304"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chemeClr val="bg1"/>
                          </a:solidFill>
                          <a:effectLst/>
                          <a:latin typeface="Times New Roman" panose="02020603050405020304" pitchFamily="18" charset="0"/>
                        </a:rPr>
                        <a:t>Сумын ИТХ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chemeClr val="bg1"/>
                          </a:solidFill>
                          <a:effectLst/>
                          <a:latin typeface="Times New Roman" panose="02020603050405020304" pitchFamily="18" charset="0"/>
                        </a:rPr>
                        <a:t>3,898,677.06</a:t>
                      </a:r>
                      <a:endParaRPr lang="en-SG" sz="1800" b="0" i="0" u="none" strike="noStrike" dirty="0">
                        <a:solidFill>
                          <a:schemeClr val="bg1"/>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47138153"/>
                  </a:ext>
                </a:extLst>
              </a:tr>
              <a:tr h="388249">
                <a:tc>
                  <a:txBody>
                    <a:bodyPr/>
                    <a:lstStyle/>
                    <a:p>
                      <a:pPr algn="ctr" fontAlgn="b"/>
                      <a:r>
                        <a:rPr lang="en-SG" sz="1800" b="0" i="0" u="none" strike="noStrike" dirty="0">
                          <a:solidFill>
                            <a:schemeClr val="bg1"/>
                          </a:solidFill>
                          <a:effectLst/>
                          <a:latin typeface="Times New Roman" panose="02020603050405020304"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chemeClr val="bg1"/>
                          </a:solidFill>
                          <a:effectLst/>
                          <a:latin typeface="Times New Roman" panose="02020603050405020304" pitchFamily="18" charset="0"/>
                        </a:rPr>
                        <a:t>Сумын ЗДТГ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chemeClr val="bg1"/>
                          </a:solidFill>
                          <a:effectLst/>
                          <a:latin typeface="Times New Roman" panose="02020603050405020304" pitchFamily="18" charset="0"/>
                        </a:rPr>
                        <a:t>36,115,063.77</a:t>
                      </a:r>
                      <a:endParaRPr lang="en-SG" sz="1800" b="0" i="0" u="none" strike="noStrike" dirty="0">
                        <a:solidFill>
                          <a:schemeClr val="bg1"/>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655761259"/>
                  </a:ext>
                </a:extLst>
              </a:tr>
              <a:tr h="388249">
                <a:tc>
                  <a:txBody>
                    <a:bodyPr/>
                    <a:lstStyle/>
                    <a:p>
                      <a:pPr algn="ctr" fontAlgn="b"/>
                      <a:r>
                        <a:rPr lang="en-SG" sz="1800" b="0" i="0" u="none" strike="noStrike" dirty="0">
                          <a:solidFill>
                            <a:schemeClr val="bg1"/>
                          </a:solidFill>
                          <a:effectLst/>
                          <a:latin typeface="Times New Roman" panose="02020603050405020304"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chemeClr val="bg1"/>
                          </a:solidFill>
                          <a:effectLst/>
                          <a:latin typeface="Times New Roman" panose="02020603050405020304" pitchFamily="18" charset="0"/>
                        </a:rPr>
                        <a:t>Сумын СТөв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chemeClr val="bg1"/>
                          </a:solidFill>
                          <a:effectLst/>
                          <a:latin typeface="Times New Roman" panose="02020603050405020304" pitchFamily="18" charset="0"/>
                        </a:rPr>
                        <a:t>7,499,966.82</a:t>
                      </a:r>
                      <a:endParaRPr lang="en-SG" sz="1800" b="0" i="0" u="none" strike="noStrike" dirty="0">
                        <a:solidFill>
                          <a:schemeClr val="bg1"/>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764116188"/>
                  </a:ext>
                </a:extLst>
              </a:tr>
              <a:tr h="347815">
                <a:tc>
                  <a:txBody>
                    <a:bodyPr/>
                    <a:lstStyle/>
                    <a:p>
                      <a:pPr algn="ctr" fontAlgn="b"/>
                      <a:r>
                        <a:rPr lang="mn-MN" sz="1800" b="0" i="0" u="none" strike="noStrike" dirty="0">
                          <a:solidFill>
                            <a:schemeClr val="bg1"/>
                          </a:solidFill>
                          <a:effectLst/>
                          <a:latin typeface="Times New Roman" panose="02020603050405020304" pitchFamily="18" charset="0"/>
                        </a:rPr>
                        <a:t>4</a:t>
                      </a:r>
                      <a:endParaRPr lang="en-SG" sz="1800" b="0" i="0" u="none" strike="noStrike" dirty="0">
                        <a:solidFill>
                          <a:schemeClr val="bg1"/>
                        </a:solidFill>
                        <a:effectLst/>
                        <a:latin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mn-MN" sz="1800" b="0" i="0" u="none" strike="noStrike" dirty="0">
                          <a:solidFill>
                            <a:schemeClr val="bg1"/>
                          </a:solidFill>
                          <a:effectLst/>
                          <a:latin typeface="Times New Roman" panose="02020603050405020304" pitchFamily="18" charset="0"/>
                        </a:rPr>
                        <a:t>Эмнэлэг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chemeClr val="bg1"/>
                          </a:solidFill>
                          <a:effectLst/>
                          <a:latin typeface="Times New Roman" panose="02020603050405020304" pitchFamily="18" charset="0"/>
                        </a:rPr>
                        <a:t>29,148.20</a:t>
                      </a:r>
                      <a:endParaRPr lang="en-SG" sz="1800" b="0" i="0" u="none" strike="noStrike" dirty="0">
                        <a:solidFill>
                          <a:schemeClr val="bg1"/>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588562492"/>
                  </a:ext>
                </a:extLst>
              </a:tr>
              <a:tr h="402066">
                <a:tc>
                  <a:txBody>
                    <a:bodyPr/>
                    <a:lstStyle/>
                    <a:p>
                      <a:pPr algn="ctr" fontAlgn="b"/>
                      <a:r>
                        <a:rPr lang="mn-MN" sz="1800" b="0" i="0" u="none" strike="noStrike" dirty="0">
                          <a:solidFill>
                            <a:schemeClr val="bg1"/>
                          </a:solidFill>
                          <a:effectLst/>
                          <a:latin typeface="Times New Roman" panose="02020603050405020304" pitchFamily="18" charset="0"/>
                        </a:rPr>
                        <a:t>5</a:t>
                      </a:r>
                      <a:endParaRPr lang="en-SG" sz="1800" b="0" i="0" u="none" strike="noStrike" dirty="0">
                        <a:solidFill>
                          <a:schemeClr val="bg1"/>
                        </a:solidFill>
                        <a:effectLst/>
                        <a:latin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chemeClr val="bg1"/>
                          </a:solidFill>
                          <a:effectLst/>
                          <a:latin typeface="Times New Roman" panose="02020603050405020304" pitchFamily="18" charset="0"/>
                        </a:rPr>
                        <a:t>Сургууль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chemeClr val="bg1"/>
                          </a:solidFill>
                          <a:effectLst/>
                          <a:latin typeface="Times New Roman" panose="02020603050405020304" pitchFamily="18" charset="0"/>
                        </a:rPr>
                        <a:t>122,195.35</a:t>
                      </a:r>
                      <a:endParaRPr lang="en-SG" sz="1800" b="0" i="0" u="none" strike="noStrike" dirty="0">
                        <a:solidFill>
                          <a:schemeClr val="bg1"/>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311368463"/>
                  </a:ext>
                </a:extLst>
              </a:tr>
              <a:tr h="719380">
                <a:tc>
                  <a:txBody>
                    <a:bodyPr/>
                    <a:lstStyle/>
                    <a:p>
                      <a:pPr algn="l" fontAlgn="b"/>
                      <a:r>
                        <a:rPr lang="en-SG" sz="1800" b="0" i="0" u="none" strike="noStrike">
                          <a:solidFill>
                            <a:schemeClr val="bg1"/>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mn-MN" sz="1800" b="0" i="0" u="none" strike="noStrike" dirty="0">
                          <a:solidFill>
                            <a:schemeClr val="bg1"/>
                          </a:solidFill>
                          <a:effectLst/>
                          <a:latin typeface="Times New Roman" panose="02020603050405020304" pitchFamily="18" charset="0"/>
                        </a:rPr>
                        <a:t>Нийт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mn-MN" sz="1800" b="0" i="0" u="none" strike="noStrike" dirty="0">
                          <a:solidFill>
                            <a:schemeClr val="bg1"/>
                          </a:solidFill>
                          <a:effectLst/>
                          <a:latin typeface="Times New Roman" panose="02020603050405020304" pitchFamily="18" charset="0"/>
                        </a:rPr>
                        <a:t>45,665,04.20</a:t>
                      </a:r>
                      <a:endParaRPr lang="en-SG" sz="1800" b="0" i="0" u="none" strike="noStrike" dirty="0">
                        <a:solidFill>
                          <a:schemeClr val="bg1"/>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916805223"/>
                  </a:ext>
                </a:extLst>
              </a:tr>
            </a:tbl>
          </a:graphicData>
        </a:graphic>
      </p:graphicFrame>
      <p:graphicFrame>
        <p:nvGraphicFramePr>
          <p:cNvPr id="4" name="Table 3">
            <a:extLst>
              <a:ext uri="{FF2B5EF4-FFF2-40B4-BE49-F238E27FC236}">
                <a16:creationId xmlns:a16="http://schemas.microsoft.com/office/drawing/2014/main" id="{0BDB23A9-99FD-440A-ADC6-718AFCDD396E}"/>
              </a:ext>
            </a:extLst>
          </p:cNvPr>
          <p:cNvGraphicFramePr>
            <a:graphicFrameLocks noGrp="1"/>
          </p:cNvGraphicFramePr>
          <p:nvPr>
            <p:extLst>
              <p:ext uri="{D42A27DB-BD31-4B8C-83A1-F6EECF244321}">
                <p14:modId xmlns:p14="http://schemas.microsoft.com/office/powerpoint/2010/main" val="2711288780"/>
              </p:ext>
            </p:extLst>
          </p:nvPr>
        </p:nvGraphicFramePr>
        <p:xfrm>
          <a:off x="6669248" y="2730502"/>
          <a:ext cx="5421151" cy="3183734"/>
        </p:xfrm>
        <a:graphic>
          <a:graphicData uri="http://schemas.openxmlformats.org/drawingml/2006/table">
            <a:tbl>
              <a:tblPr/>
              <a:tblGrid>
                <a:gridCol w="679413">
                  <a:extLst>
                    <a:ext uri="{9D8B030D-6E8A-4147-A177-3AD203B41FA5}">
                      <a16:colId xmlns:a16="http://schemas.microsoft.com/office/drawing/2014/main" val="2441758468"/>
                    </a:ext>
                  </a:extLst>
                </a:gridCol>
                <a:gridCol w="2745963">
                  <a:extLst>
                    <a:ext uri="{9D8B030D-6E8A-4147-A177-3AD203B41FA5}">
                      <a16:colId xmlns:a16="http://schemas.microsoft.com/office/drawing/2014/main" val="1569131919"/>
                    </a:ext>
                  </a:extLst>
                </a:gridCol>
                <a:gridCol w="1995775">
                  <a:extLst>
                    <a:ext uri="{9D8B030D-6E8A-4147-A177-3AD203B41FA5}">
                      <a16:colId xmlns:a16="http://schemas.microsoft.com/office/drawing/2014/main" val="3262792611"/>
                    </a:ext>
                  </a:extLst>
                </a:gridCol>
              </a:tblGrid>
              <a:tr h="151297">
                <a:tc>
                  <a:txBody>
                    <a:bodyPr/>
                    <a:lstStyle/>
                    <a:p>
                      <a:pPr algn="l" fontAlgn="b"/>
                      <a:endParaRPr lang="en-SG" sz="900" b="0" i="0" u="none" strike="noStrike">
                        <a:effectLst/>
                        <a:latin typeface="Arial" panose="020B0604020202020204" pitchFamily="34" charset="0"/>
                      </a:endParaRPr>
                    </a:p>
                  </a:txBody>
                  <a:tcPr marL="8626" marR="8626" marT="862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SG" sz="900" b="0" i="0" u="none" strike="noStrike">
                        <a:effectLst/>
                        <a:latin typeface="Arial" panose="020B0604020202020204" pitchFamily="34" charset="0"/>
                      </a:endParaRPr>
                    </a:p>
                  </a:txBody>
                  <a:tcPr marL="8626" marR="8626" marT="862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SG" sz="900" b="0" i="0" u="none" strike="noStrike">
                        <a:effectLst/>
                        <a:latin typeface="Arial" panose="020B0604020202020204" pitchFamily="34" charset="0"/>
                      </a:endParaRPr>
                    </a:p>
                  </a:txBody>
                  <a:tcPr marL="8626" marR="8626" marT="862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96354"/>
                  </a:ext>
                </a:extLst>
              </a:tr>
              <a:tr h="447307">
                <a:tc>
                  <a:txBody>
                    <a:bodyPr/>
                    <a:lstStyle/>
                    <a:p>
                      <a:pPr algn="l" fontAlgn="b"/>
                      <a:r>
                        <a:rPr lang="en-SG" sz="1800" b="0" i="0" u="none" strike="noStrike" dirty="0">
                          <a:solidFill>
                            <a:schemeClr val="bg1"/>
                          </a:solidFill>
                          <a:effectLst/>
                          <a:latin typeface="Times New Roman" panose="02020603050405020304" pitchFamily="18" charset="0"/>
                        </a:rPr>
                        <a:t>№</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mn-MN" sz="1800" b="1" i="0" u="none" strike="noStrike" dirty="0">
                          <a:solidFill>
                            <a:schemeClr val="bg1"/>
                          </a:solidFill>
                          <a:effectLst/>
                          <a:latin typeface="Times New Roman" panose="02020603050405020304" pitchFamily="18" charset="0"/>
                        </a:rPr>
                        <a:t>Байгууллагын нэр</a:t>
                      </a:r>
                    </a:p>
                  </a:txBody>
                  <a:tcPr marL="8626" marR="8626" marT="8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mn-MN" sz="1800" b="1" i="0" u="none" strike="noStrike">
                          <a:solidFill>
                            <a:schemeClr val="bg1"/>
                          </a:solidFill>
                          <a:effectLst/>
                          <a:latin typeface="Times New Roman" panose="02020603050405020304" pitchFamily="18" charset="0"/>
                        </a:rPr>
                        <a:t>Эцсийн үлдэгдэл</a:t>
                      </a:r>
                    </a:p>
                  </a:txBody>
                  <a:tcPr marL="8626" marR="8626" marT="8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489454570"/>
                  </a:ext>
                </a:extLst>
              </a:tr>
              <a:tr h="293643">
                <a:tc>
                  <a:txBody>
                    <a:bodyPr/>
                    <a:lstStyle/>
                    <a:p>
                      <a:pPr algn="ctr" fontAlgn="b"/>
                      <a:r>
                        <a:rPr lang="en-SG" sz="1800" b="0" i="0" u="none" strike="noStrike" dirty="0">
                          <a:solidFill>
                            <a:schemeClr val="bg1"/>
                          </a:solidFill>
                          <a:effectLst/>
                          <a:latin typeface="Times New Roman" panose="02020603050405020304" pitchFamily="18" charset="0"/>
                        </a:rPr>
                        <a:t>1</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chemeClr val="bg1"/>
                          </a:solidFill>
                          <a:effectLst/>
                          <a:latin typeface="Times New Roman" panose="02020603050405020304" pitchFamily="18" charset="0"/>
                        </a:rPr>
                        <a:t>Сургууль</a:t>
                      </a:r>
                    </a:p>
                  </a:txBody>
                  <a:tcPr marL="8626" marR="8626" marT="8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chemeClr val="bg1"/>
                          </a:solidFill>
                          <a:effectLst/>
                          <a:latin typeface="Times New Roman" panose="02020603050405020304" pitchFamily="18" charset="0"/>
                        </a:rPr>
                        <a:t>225,404.00</a:t>
                      </a:r>
                      <a:endParaRPr lang="en-SG" sz="1800" b="0" i="0" u="none" strike="noStrike" dirty="0">
                        <a:solidFill>
                          <a:schemeClr val="bg1"/>
                        </a:solidFill>
                        <a:effectLst/>
                        <a:latin typeface="Times New Roman" panose="02020603050405020304" pitchFamily="18" charset="0"/>
                      </a:endParaRPr>
                    </a:p>
                  </a:txBody>
                  <a:tcPr marL="8626" marR="8626" marT="8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813014182"/>
                  </a:ext>
                </a:extLst>
              </a:tr>
              <a:tr h="293643">
                <a:tc>
                  <a:txBody>
                    <a:bodyPr/>
                    <a:lstStyle/>
                    <a:p>
                      <a:pPr algn="ctr" fontAlgn="b"/>
                      <a:r>
                        <a:rPr lang="en-SG" sz="1800" b="0" i="0" u="none" strike="noStrike" dirty="0">
                          <a:solidFill>
                            <a:schemeClr val="bg1"/>
                          </a:solidFill>
                          <a:effectLst/>
                          <a:latin typeface="Times New Roman" panose="02020603050405020304" pitchFamily="18" charset="0"/>
                        </a:rPr>
                        <a:t>2</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chemeClr val="bg1"/>
                          </a:solidFill>
                          <a:effectLst/>
                          <a:latin typeface="Times New Roman" panose="02020603050405020304" pitchFamily="18" charset="0"/>
                        </a:rPr>
                        <a:t>Цэцэрлэг</a:t>
                      </a:r>
                    </a:p>
                  </a:txBody>
                  <a:tcPr marL="8626" marR="8626" marT="8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chemeClr val="bg1"/>
                          </a:solidFill>
                          <a:effectLst/>
                          <a:latin typeface="Times New Roman" panose="02020603050405020304" pitchFamily="18" charset="0"/>
                        </a:rPr>
                        <a:t>43,843,037.31</a:t>
                      </a:r>
                      <a:endParaRPr lang="en-SG" sz="1800" b="0" i="0" u="none" strike="noStrike" dirty="0">
                        <a:solidFill>
                          <a:schemeClr val="bg1"/>
                        </a:solidFill>
                        <a:effectLst/>
                        <a:latin typeface="Times New Roman" panose="02020603050405020304" pitchFamily="18" charset="0"/>
                      </a:endParaRPr>
                    </a:p>
                  </a:txBody>
                  <a:tcPr marL="8626" marR="8626" marT="8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422538991"/>
                  </a:ext>
                </a:extLst>
              </a:tr>
              <a:tr h="293643">
                <a:tc>
                  <a:txBody>
                    <a:bodyPr/>
                    <a:lstStyle/>
                    <a:p>
                      <a:pPr algn="ctr" fontAlgn="b"/>
                      <a:r>
                        <a:rPr lang="en-SG" sz="1800" b="0" i="0" u="none" strike="noStrike" dirty="0">
                          <a:solidFill>
                            <a:schemeClr val="bg1"/>
                          </a:solidFill>
                          <a:effectLst/>
                          <a:latin typeface="Times New Roman" panose="02020603050405020304" pitchFamily="18" charset="0"/>
                        </a:rPr>
                        <a:t>3</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endParaRPr lang="mn-MN" sz="1800" b="0" i="0" u="none" strike="noStrike" dirty="0">
                        <a:solidFill>
                          <a:schemeClr val="bg1"/>
                        </a:solidFill>
                        <a:effectLst/>
                        <a:latin typeface="Times New Roman" panose="02020603050405020304" pitchFamily="18" charset="0"/>
                      </a:endParaRPr>
                    </a:p>
                  </a:txBody>
                  <a:tcPr marL="8626" marR="8626" marT="8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endParaRPr lang="en-SG" sz="1800" b="0" i="0" u="none" strike="noStrike" dirty="0">
                        <a:solidFill>
                          <a:schemeClr val="bg1"/>
                        </a:solidFill>
                        <a:effectLst/>
                        <a:latin typeface="Times New Roman" panose="02020603050405020304" pitchFamily="18" charset="0"/>
                      </a:endParaRPr>
                    </a:p>
                  </a:txBody>
                  <a:tcPr marL="8626" marR="8626" marT="8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073663397"/>
                  </a:ext>
                </a:extLst>
              </a:tr>
              <a:tr h="293643">
                <a:tc>
                  <a:txBody>
                    <a:bodyPr/>
                    <a:lstStyle/>
                    <a:p>
                      <a:pPr algn="ctr" fontAlgn="b"/>
                      <a:endParaRPr lang="en-SG" sz="1800" b="0" i="0" u="none" strike="noStrike" dirty="0">
                        <a:solidFill>
                          <a:schemeClr val="bg1"/>
                        </a:solidFill>
                        <a:effectLst/>
                        <a:latin typeface="Times New Roman" panose="02020603050405020304" pitchFamily="18" charset="0"/>
                      </a:endParaRP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endParaRPr lang="mn-MN" sz="1800" b="0" i="0" u="none" strike="noStrike" dirty="0">
                        <a:solidFill>
                          <a:schemeClr val="bg1"/>
                        </a:solidFill>
                        <a:effectLst/>
                        <a:latin typeface="Times New Roman" panose="02020603050405020304" pitchFamily="18" charset="0"/>
                      </a:endParaRPr>
                    </a:p>
                  </a:txBody>
                  <a:tcPr marL="8626" marR="8626" marT="8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endParaRPr lang="en-SG" sz="1800" b="0" i="0" u="none" strike="noStrike" dirty="0">
                        <a:solidFill>
                          <a:schemeClr val="bg1"/>
                        </a:solidFill>
                        <a:effectLst/>
                        <a:latin typeface="Times New Roman" panose="02020603050405020304" pitchFamily="18" charset="0"/>
                      </a:endParaRPr>
                    </a:p>
                  </a:txBody>
                  <a:tcPr marL="8626" marR="8626" marT="8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576534012"/>
                  </a:ext>
                </a:extLst>
              </a:tr>
              <a:tr h="293643">
                <a:tc>
                  <a:txBody>
                    <a:bodyPr/>
                    <a:lstStyle/>
                    <a:p>
                      <a:pPr algn="l" fontAlgn="b"/>
                      <a:endParaRPr lang="en-SG" sz="1800" b="0" i="0" u="none" strike="noStrike" dirty="0">
                        <a:solidFill>
                          <a:schemeClr val="bg1"/>
                        </a:solidFill>
                        <a:effectLst/>
                        <a:latin typeface="Times New Roman" panose="02020603050405020304" pitchFamily="18" charset="0"/>
                      </a:endParaRP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endParaRPr lang="mn-MN" sz="1800" b="0" i="0" u="none" strike="noStrike" dirty="0">
                        <a:solidFill>
                          <a:schemeClr val="bg1"/>
                        </a:solidFill>
                        <a:effectLst/>
                        <a:latin typeface="Times New Roman" panose="02020603050405020304" pitchFamily="18" charset="0"/>
                      </a:endParaRPr>
                    </a:p>
                  </a:txBody>
                  <a:tcPr marL="8626" marR="8626" marT="8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endParaRPr lang="en-SG" sz="1800" b="0" i="0" u="none" strike="noStrike" dirty="0">
                        <a:solidFill>
                          <a:schemeClr val="bg1"/>
                        </a:solidFill>
                        <a:effectLst/>
                        <a:latin typeface="Times New Roman" panose="02020603050405020304" pitchFamily="18" charset="0"/>
                      </a:endParaRPr>
                    </a:p>
                  </a:txBody>
                  <a:tcPr marL="8626" marR="8626" marT="8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502822606"/>
                  </a:ext>
                </a:extLst>
              </a:tr>
              <a:tr h="293643">
                <a:tc>
                  <a:txBody>
                    <a:bodyPr/>
                    <a:lstStyle/>
                    <a:p>
                      <a:pPr algn="l" fontAlgn="b"/>
                      <a:endParaRPr lang="en-SG" sz="1800" b="0" i="0" u="none" strike="noStrike" dirty="0">
                        <a:solidFill>
                          <a:schemeClr val="bg1"/>
                        </a:solidFill>
                        <a:effectLst/>
                        <a:latin typeface="Times New Roman" panose="02020603050405020304" pitchFamily="18" charset="0"/>
                      </a:endParaRP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endParaRPr lang="mn-MN" sz="1800" b="0" i="0" u="none" strike="noStrike">
                        <a:solidFill>
                          <a:schemeClr val="bg1"/>
                        </a:solidFill>
                        <a:effectLst/>
                        <a:latin typeface="Times New Roman" panose="02020603050405020304" pitchFamily="18" charset="0"/>
                      </a:endParaRPr>
                    </a:p>
                  </a:txBody>
                  <a:tcPr marL="8626" marR="8626" marT="8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endParaRPr lang="en-SG" sz="1800" b="0" i="0" u="none" strike="noStrike" dirty="0">
                        <a:solidFill>
                          <a:schemeClr val="bg1"/>
                        </a:solidFill>
                        <a:effectLst/>
                        <a:latin typeface="Times New Roman" panose="02020603050405020304" pitchFamily="18" charset="0"/>
                      </a:endParaRPr>
                    </a:p>
                  </a:txBody>
                  <a:tcPr marL="8626" marR="8626" marT="8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38161370"/>
                  </a:ext>
                </a:extLst>
              </a:tr>
              <a:tr h="293643">
                <a:tc>
                  <a:txBody>
                    <a:bodyPr/>
                    <a:lstStyle/>
                    <a:p>
                      <a:pPr algn="l" fontAlgn="b"/>
                      <a:endParaRPr lang="en-SG" sz="1800" b="0" i="0" u="none" strike="noStrike" dirty="0">
                        <a:solidFill>
                          <a:schemeClr val="bg1"/>
                        </a:solidFill>
                        <a:effectLst/>
                        <a:latin typeface="Times New Roman" panose="02020603050405020304" pitchFamily="18" charset="0"/>
                      </a:endParaRP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endParaRPr lang="mn-MN" sz="1800" b="0" i="0" u="none" strike="noStrike">
                        <a:solidFill>
                          <a:schemeClr val="bg1"/>
                        </a:solidFill>
                        <a:effectLst/>
                        <a:latin typeface="Times New Roman" panose="02020603050405020304" pitchFamily="18" charset="0"/>
                      </a:endParaRPr>
                    </a:p>
                  </a:txBody>
                  <a:tcPr marL="8626" marR="8626" marT="8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endParaRPr lang="en-SG" sz="1800" b="0" i="0" u="none" strike="noStrike" dirty="0">
                        <a:solidFill>
                          <a:schemeClr val="bg1"/>
                        </a:solidFill>
                        <a:effectLst/>
                        <a:latin typeface="Times New Roman" panose="02020603050405020304" pitchFamily="18" charset="0"/>
                      </a:endParaRPr>
                    </a:p>
                  </a:txBody>
                  <a:tcPr marL="8626" marR="8626" marT="8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213997637"/>
                  </a:ext>
                </a:extLst>
              </a:tr>
              <a:tr h="529629">
                <a:tc>
                  <a:txBody>
                    <a:bodyPr/>
                    <a:lstStyle/>
                    <a:p>
                      <a:pPr algn="l" fontAlgn="b"/>
                      <a:r>
                        <a:rPr lang="en-SG" sz="1800" b="0" i="0" u="none" strike="noStrike">
                          <a:solidFill>
                            <a:schemeClr val="bg1"/>
                          </a:solidFill>
                          <a:effectLst/>
                          <a:latin typeface="Times New Roman" panose="02020603050405020304" pitchFamily="18" charset="0"/>
                        </a:rPr>
                        <a:t> </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mn-MN" sz="1800" b="0" i="0" u="none" strike="noStrike" dirty="0">
                          <a:solidFill>
                            <a:schemeClr val="bg1"/>
                          </a:solidFill>
                          <a:effectLst/>
                          <a:latin typeface="Times New Roman" panose="02020603050405020304" pitchFamily="18" charset="0"/>
                        </a:rPr>
                        <a:t>Нийт дүн</a:t>
                      </a:r>
                    </a:p>
                  </a:txBody>
                  <a:tcPr marL="8626" marR="8626" marT="8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mn-MN" sz="1800" b="0" i="0" u="none" strike="noStrike" dirty="0">
                          <a:solidFill>
                            <a:schemeClr val="bg1"/>
                          </a:solidFill>
                          <a:effectLst/>
                          <a:latin typeface="Times New Roman" panose="02020603050405020304" pitchFamily="18" charset="0"/>
                        </a:rPr>
                        <a:t>44,068,441.31</a:t>
                      </a:r>
                      <a:endParaRPr lang="en-SG" sz="1800" b="0" i="0" u="none" strike="noStrike" dirty="0">
                        <a:solidFill>
                          <a:schemeClr val="bg1"/>
                        </a:solidFill>
                        <a:effectLst/>
                        <a:latin typeface="Times New Roman" panose="02020603050405020304" pitchFamily="18" charset="0"/>
                      </a:endParaRPr>
                    </a:p>
                  </a:txBody>
                  <a:tcPr marL="8626" marR="8626" marT="8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89415875"/>
                  </a:ext>
                </a:extLst>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161" y="227657"/>
            <a:ext cx="1071541" cy="1071541"/>
          </a:xfrm>
          <a:prstGeom prst="rect">
            <a:avLst/>
          </a:prstGeom>
        </p:spPr>
      </p:pic>
    </p:spTree>
    <p:extLst>
      <p:ext uri="{BB962C8B-B14F-4D97-AF65-F5344CB8AC3E}">
        <p14:creationId xmlns:p14="http://schemas.microsoft.com/office/powerpoint/2010/main" val="255403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2021 оны жилийн эцсийн санхүүгийн нэгтгэсэн тайлангийн танилцуулга</a:t>
            </a:r>
            <a:br>
              <a:rPr lang="en-SG" dirty="0"/>
            </a:br>
            <a:endParaRPr lang="en-US" dirty="0"/>
          </a:p>
        </p:txBody>
      </p:sp>
      <p:sp>
        <p:nvSpPr>
          <p:cNvPr id="6" name="Content Placeholder 5">
            <a:extLst>
              <a:ext uri="{FF2B5EF4-FFF2-40B4-BE49-F238E27FC236}">
                <a16:creationId xmlns:a16="http://schemas.microsoft.com/office/drawing/2014/main" id="{814079F5-A228-4697-8BCE-16FDE7CD31BE}"/>
              </a:ext>
            </a:extLst>
          </p:cNvPr>
          <p:cNvSpPr>
            <a:spLocks noGrp="1"/>
          </p:cNvSpPr>
          <p:nvPr>
            <p:ph idx="1"/>
          </p:nvPr>
        </p:nvSpPr>
        <p:spPr>
          <a:xfrm>
            <a:off x="1066800" y="1200150"/>
            <a:ext cx="10058400" cy="4834890"/>
          </a:xfrm>
        </p:spPr>
        <p:txBody>
          <a:bodyPr/>
          <a:lstStyle/>
          <a:p>
            <a:pPr marL="0" indent="0">
              <a:buNone/>
            </a:pPr>
            <a:r>
              <a:rPr lang="mn-MN" dirty="0"/>
              <a:t>              Байгууллага тус бүрээр нь төсвийн зарлагыг харуулбал:</a:t>
            </a:r>
          </a:p>
          <a:p>
            <a:endParaRPr lang="en-SG"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558" y="249964"/>
            <a:ext cx="1263152" cy="1263152"/>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1820653"/>
              </p:ext>
            </p:extLst>
          </p:nvPr>
        </p:nvGraphicFramePr>
        <p:xfrm>
          <a:off x="847725" y="1743076"/>
          <a:ext cx="10906124" cy="4533898"/>
        </p:xfrm>
        <a:graphic>
          <a:graphicData uri="http://schemas.openxmlformats.org/drawingml/2006/table">
            <a:tbl>
              <a:tblPr>
                <a:tableStyleId>{5C22544A-7EE6-4342-B048-85BDC9FD1C3A}</a:tableStyleId>
              </a:tblPr>
              <a:tblGrid>
                <a:gridCol w="2527804">
                  <a:extLst>
                    <a:ext uri="{9D8B030D-6E8A-4147-A177-3AD203B41FA5}">
                      <a16:colId xmlns:a16="http://schemas.microsoft.com/office/drawing/2014/main" val="4130857990"/>
                    </a:ext>
                  </a:extLst>
                </a:gridCol>
                <a:gridCol w="2606761">
                  <a:extLst>
                    <a:ext uri="{9D8B030D-6E8A-4147-A177-3AD203B41FA5}">
                      <a16:colId xmlns:a16="http://schemas.microsoft.com/office/drawing/2014/main" val="637153788"/>
                    </a:ext>
                  </a:extLst>
                </a:gridCol>
                <a:gridCol w="2345299">
                  <a:extLst>
                    <a:ext uri="{9D8B030D-6E8A-4147-A177-3AD203B41FA5}">
                      <a16:colId xmlns:a16="http://schemas.microsoft.com/office/drawing/2014/main" val="485468024"/>
                    </a:ext>
                  </a:extLst>
                </a:gridCol>
                <a:gridCol w="2364602">
                  <a:extLst>
                    <a:ext uri="{9D8B030D-6E8A-4147-A177-3AD203B41FA5}">
                      <a16:colId xmlns:a16="http://schemas.microsoft.com/office/drawing/2014/main" val="2186762316"/>
                    </a:ext>
                  </a:extLst>
                </a:gridCol>
                <a:gridCol w="1061658">
                  <a:extLst>
                    <a:ext uri="{9D8B030D-6E8A-4147-A177-3AD203B41FA5}">
                      <a16:colId xmlns:a16="http://schemas.microsoft.com/office/drawing/2014/main" val="911750686"/>
                    </a:ext>
                  </a:extLst>
                </a:gridCol>
              </a:tblGrid>
              <a:tr h="385091">
                <a:tc>
                  <a:txBody>
                    <a:bodyPr/>
                    <a:lstStyle/>
                    <a:p>
                      <a:pPr algn="ctr" rtl="0" fontAlgn="b"/>
                      <a:r>
                        <a:rPr lang="mn-MN" sz="1600" u="none" strike="noStrike" dirty="0">
                          <a:effectLst/>
                        </a:rPr>
                        <a:t>Байгууллагын нэр </a:t>
                      </a:r>
                      <a:endParaRPr lang="mn-MN"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75000"/>
                      </a:schemeClr>
                    </a:solidFill>
                  </a:tcPr>
                </a:tc>
                <a:tc>
                  <a:txBody>
                    <a:bodyPr/>
                    <a:lstStyle/>
                    <a:p>
                      <a:pPr algn="ctr" rtl="0" fontAlgn="b"/>
                      <a:r>
                        <a:rPr lang="mn-MN" sz="1600" u="none" strike="noStrike" dirty="0">
                          <a:effectLst/>
                        </a:rPr>
                        <a:t> Төлөвлөгөө </a:t>
                      </a:r>
                      <a:endParaRPr lang="mn-MN"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75000"/>
                      </a:schemeClr>
                    </a:solidFill>
                  </a:tcPr>
                </a:tc>
                <a:tc>
                  <a:txBody>
                    <a:bodyPr/>
                    <a:lstStyle/>
                    <a:p>
                      <a:pPr algn="ctr" rtl="0" fontAlgn="b"/>
                      <a:r>
                        <a:rPr lang="mn-MN" sz="1600" u="none" strike="noStrike" dirty="0">
                          <a:effectLst/>
                        </a:rPr>
                        <a:t> Гүйцэтгэл </a:t>
                      </a:r>
                      <a:endParaRPr lang="mn-MN"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75000"/>
                      </a:schemeClr>
                    </a:solidFill>
                  </a:tcPr>
                </a:tc>
                <a:tc>
                  <a:txBody>
                    <a:bodyPr/>
                    <a:lstStyle/>
                    <a:p>
                      <a:pPr algn="ctr" rtl="0" fontAlgn="b"/>
                      <a:r>
                        <a:rPr lang="mn-MN" sz="1600" u="none" strike="noStrike" dirty="0">
                          <a:effectLst/>
                        </a:rPr>
                        <a:t> Зөрүү </a:t>
                      </a:r>
                      <a:endParaRPr lang="mn-MN"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75000"/>
                      </a:schemeClr>
                    </a:solidFill>
                  </a:tcPr>
                </a:tc>
                <a:tc>
                  <a:txBody>
                    <a:bodyPr/>
                    <a:lstStyle/>
                    <a:p>
                      <a:pPr algn="ctr" rtl="0" fontAlgn="b"/>
                      <a:r>
                        <a:rPr lang="mn-MN" sz="1600" u="none" strike="noStrike" dirty="0">
                          <a:effectLst/>
                        </a:rPr>
                        <a:t> хувь  </a:t>
                      </a:r>
                      <a:endParaRPr lang="mn-MN"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75000"/>
                      </a:schemeClr>
                    </a:solidFill>
                  </a:tcPr>
                </a:tc>
                <a:extLst>
                  <a:ext uri="{0D108BD9-81ED-4DB2-BD59-A6C34878D82A}">
                    <a16:rowId xmlns:a16="http://schemas.microsoft.com/office/drawing/2014/main" val="2736955760"/>
                  </a:ext>
                </a:extLst>
              </a:tr>
              <a:tr h="421316">
                <a:tc>
                  <a:txBody>
                    <a:bodyPr/>
                    <a:lstStyle/>
                    <a:p>
                      <a:pPr algn="ctr" rtl="0" fontAlgn="b"/>
                      <a:r>
                        <a:rPr lang="mn-MN" sz="1600" u="none" strike="noStrike" dirty="0">
                          <a:effectLst/>
                        </a:rPr>
                        <a:t>Сумын ИТХ </a:t>
                      </a:r>
                      <a:endParaRPr lang="mn-MN"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en-US" sz="1600" u="none" strike="noStrike" dirty="0">
                          <a:effectLst/>
                        </a:rPr>
                        <a:t>6</a:t>
                      </a:r>
                      <a:r>
                        <a:rPr lang="mn-MN" sz="1600" u="none" strike="noStrike" dirty="0">
                          <a:effectLst/>
                        </a:rPr>
                        <a:t>4</a:t>
                      </a:r>
                      <a:r>
                        <a:rPr lang="en-US" sz="1600" u="none" strike="noStrike" dirty="0">
                          <a:effectLst/>
                        </a:rPr>
                        <a:t>,</a:t>
                      </a:r>
                      <a:r>
                        <a:rPr lang="mn-MN" sz="1600" u="none" strike="noStrike" dirty="0">
                          <a:effectLst/>
                        </a:rPr>
                        <a:t>320,8</a:t>
                      </a:r>
                      <a:r>
                        <a:rPr lang="en-US" sz="1600" u="none" strike="noStrike" dirty="0">
                          <a:effectLst/>
                        </a:rPr>
                        <a:t>00.00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mn-MN" sz="1600" b="0" i="0" u="none" strike="noStrike" dirty="0">
                          <a:solidFill>
                            <a:schemeClr val="dk1"/>
                          </a:solidFill>
                          <a:effectLst/>
                          <a:latin typeface="+mn-lt"/>
                        </a:rPr>
                        <a:t>62,422,122.94</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mn-MN" sz="1600" b="0" i="0" u="none" strike="noStrike" dirty="0">
                          <a:solidFill>
                            <a:schemeClr val="dk1"/>
                          </a:solidFill>
                          <a:effectLst/>
                          <a:latin typeface="+mn-lt"/>
                        </a:rPr>
                        <a:t>   1,898,677.06</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en-US" sz="1600" u="none" strike="noStrike" dirty="0">
                          <a:effectLst/>
                        </a:rPr>
                        <a:t>9</a:t>
                      </a:r>
                      <a:r>
                        <a:rPr lang="mn-MN" sz="1600" u="none" strike="noStrike" dirty="0">
                          <a:effectLst/>
                        </a:rPr>
                        <a:t>7</a:t>
                      </a:r>
                      <a:r>
                        <a:rPr lang="en-US" sz="1600" u="none" strike="noStrike" dirty="0">
                          <a:effectLst/>
                        </a:rPr>
                        <a:t>.0%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extLst>
                  <a:ext uri="{0D108BD9-81ED-4DB2-BD59-A6C34878D82A}">
                    <a16:rowId xmlns:a16="http://schemas.microsoft.com/office/drawing/2014/main" val="3886644654"/>
                  </a:ext>
                </a:extLst>
              </a:tr>
              <a:tr h="491906">
                <a:tc>
                  <a:txBody>
                    <a:bodyPr/>
                    <a:lstStyle/>
                    <a:p>
                      <a:pPr algn="ctr" rtl="0" fontAlgn="b"/>
                      <a:r>
                        <a:rPr lang="mn-MN" sz="1600" u="none" strike="noStrike">
                          <a:effectLst/>
                        </a:rPr>
                        <a:t>Сумын ЗДТГ</a:t>
                      </a:r>
                      <a:endParaRPr lang="mn-MN" sz="1600" b="0" i="0" u="none" strike="noStrike">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mn-MN" sz="1600" u="none" strike="noStrike" dirty="0">
                          <a:effectLst/>
                        </a:rPr>
                        <a:t>371</a:t>
                      </a:r>
                      <a:r>
                        <a:rPr lang="en-US" sz="1600" u="none" strike="noStrike" dirty="0">
                          <a:effectLst/>
                        </a:rPr>
                        <a:t>,</a:t>
                      </a:r>
                      <a:r>
                        <a:rPr lang="mn-MN" sz="1600" u="none" strike="noStrike" dirty="0">
                          <a:effectLst/>
                        </a:rPr>
                        <a:t>597</a:t>
                      </a:r>
                      <a:r>
                        <a:rPr lang="en-US" sz="1600" u="none" strike="noStrike" dirty="0">
                          <a:effectLst/>
                        </a:rPr>
                        <a:t>,400.00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mn-MN" sz="1600" b="0" i="0" u="none" strike="noStrike" dirty="0">
                          <a:solidFill>
                            <a:schemeClr val="dk1"/>
                          </a:solidFill>
                          <a:effectLst/>
                          <a:latin typeface="+mn-lt"/>
                        </a:rPr>
                        <a:t>355,297,200.84</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mn-MN" sz="1600" b="0" i="0" u="none" strike="noStrike" dirty="0">
                          <a:solidFill>
                            <a:schemeClr val="dk1"/>
                          </a:solidFill>
                          <a:effectLst/>
                          <a:latin typeface="+mn-lt"/>
                        </a:rPr>
                        <a:t>36,115,063.77</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en-US" sz="1600" u="none" strike="noStrike" dirty="0">
                          <a:effectLst/>
                        </a:rPr>
                        <a:t>9</a:t>
                      </a:r>
                      <a:r>
                        <a:rPr lang="mn-MN" sz="1600" u="none" strike="noStrike" dirty="0">
                          <a:effectLst/>
                        </a:rPr>
                        <a:t>5.6</a:t>
                      </a:r>
                      <a:r>
                        <a:rPr lang="en-US" sz="1600" u="none" strike="noStrike" dirty="0">
                          <a:effectLst/>
                        </a:rPr>
                        <a:t>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extLst>
                  <a:ext uri="{0D108BD9-81ED-4DB2-BD59-A6C34878D82A}">
                    <a16:rowId xmlns:a16="http://schemas.microsoft.com/office/drawing/2014/main" val="3996328490"/>
                  </a:ext>
                </a:extLst>
              </a:tr>
              <a:tr h="421316">
                <a:tc>
                  <a:txBody>
                    <a:bodyPr/>
                    <a:lstStyle/>
                    <a:p>
                      <a:pPr algn="ctr" rtl="0" fontAlgn="b"/>
                      <a:r>
                        <a:rPr lang="mn-MN" sz="1600" u="none" strike="noStrike">
                          <a:effectLst/>
                        </a:rPr>
                        <a:t>ОНХсан</a:t>
                      </a:r>
                      <a:endParaRPr lang="mn-MN" sz="1600" b="0" i="0" u="none" strike="noStrike">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mn-MN" sz="1600" u="none" strike="noStrike" dirty="0">
                          <a:effectLst/>
                        </a:rPr>
                        <a:t>76,343,2</a:t>
                      </a:r>
                      <a:r>
                        <a:rPr lang="en-US" sz="1600" u="none" strike="noStrike" dirty="0">
                          <a:effectLst/>
                        </a:rPr>
                        <a:t>00.00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mn-MN" sz="1600" u="none" strike="noStrike" dirty="0">
                          <a:effectLst/>
                        </a:rPr>
                        <a:t>  </a:t>
                      </a:r>
                      <a:r>
                        <a:rPr lang="en-US" sz="1600" u="none" strike="noStrike" dirty="0">
                          <a:effectLst/>
                        </a:rPr>
                        <a:t>5</a:t>
                      </a:r>
                      <a:r>
                        <a:rPr lang="mn-MN" sz="1600" u="none" strike="noStrike" dirty="0">
                          <a:effectLst/>
                        </a:rPr>
                        <a:t>9,453,209.00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mn-MN" sz="1600" u="none" strike="noStrike" dirty="0">
                          <a:effectLst/>
                        </a:rPr>
                        <a:t>  </a:t>
                      </a:r>
                      <a:r>
                        <a:rPr lang="en-US" sz="1600" u="none" strike="noStrike" dirty="0">
                          <a:effectLst/>
                        </a:rPr>
                        <a:t>5,439,147.00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mn-MN" sz="1600" u="none" strike="noStrike" dirty="0">
                          <a:effectLst/>
                        </a:rPr>
                        <a:t>77</a:t>
                      </a:r>
                      <a:r>
                        <a:rPr lang="en-US" sz="1600" u="none" strike="noStrike" dirty="0">
                          <a:effectLst/>
                        </a:rPr>
                        <a:t>.8%</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extLst>
                  <a:ext uri="{0D108BD9-81ED-4DB2-BD59-A6C34878D82A}">
                    <a16:rowId xmlns:a16="http://schemas.microsoft.com/office/drawing/2014/main" val="1058786397"/>
                  </a:ext>
                </a:extLst>
              </a:tr>
              <a:tr h="381879">
                <a:tc>
                  <a:txBody>
                    <a:bodyPr/>
                    <a:lstStyle/>
                    <a:p>
                      <a:pPr algn="ctr" rtl="0" fontAlgn="b"/>
                      <a:r>
                        <a:rPr lang="mn-MN" sz="1600" u="none" strike="noStrike">
                          <a:effectLst/>
                        </a:rPr>
                        <a:t>Сум хөгжүүлэх сан</a:t>
                      </a:r>
                      <a:endParaRPr lang="mn-MN" sz="1600" b="0" i="0" u="none" strike="noStrike">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en-US" sz="1600" u="none" strike="noStrike" dirty="0">
                          <a:effectLst/>
                        </a:rPr>
                        <a:t>120,000,000.00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mn-MN" sz="1600" u="none" strike="noStrike" dirty="0">
                          <a:effectLst/>
                        </a:rPr>
                        <a:t>  </a:t>
                      </a:r>
                      <a:r>
                        <a:rPr lang="en-US" sz="1600" u="none" strike="noStrike" dirty="0">
                          <a:effectLst/>
                        </a:rPr>
                        <a:t>7</a:t>
                      </a:r>
                      <a:r>
                        <a:rPr lang="mn-MN" sz="1600" u="none" strike="noStrike" dirty="0">
                          <a:effectLst/>
                        </a:rPr>
                        <a:t>6,006,597.00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en-US" sz="1600" u="none" strike="noStrike" dirty="0">
                          <a:effectLst/>
                        </a:rPr>
                        <a:t>1</a:t>
                      </a:r>
                      <a:r>
                        <a:rPr lang="mn-MN" sz="1600" u="none" strike="noStrike" dirty="0">
                          <a:effectLst/>
                        </a:rPr>
                        <a:t>6,889,991</a:t>
                      </a:r>
                      <a:r>
                        <a:rPr lang="en-US" sz="1600" u="none" strike="noStrike" dirty="0">
                          <a:effectLst/>
                        </a:rPr>
                        <a:t>.00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en-US" sz="1600" u="none" strike="noStrike" dirty="0">
                          <a:effectLst/>
                        </a:rPr>
                        <a:t>5.90%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extLst>
                  <a:ext uri="{0D108BD9-81ED-4DB2-BD59-A6C34878D82A}">
                    <a16:rowId xmlns:a16="http://schemas.microsoft.com/office/drawing/2014/main" val="101429256"/>
                  </a:ext>
                </a:extLst>
              </a:tr>
              <a:tr h="421316">
                <a:tc>
                  <a:txBody>
                    <a:bodyPr/>
                    <a:lstStyle/>
                    <a:p>
                      <a:pPr algn="ctr" rtl="0" fontAlgn="b"/>
                      <a:r>
                        <a:rPr lang="mn-MN" sz="1600" u="none" strike="noStrike">
                          <a:effectLst/>
                        </a:rPr>
                        <a:t>Сургууль</a:t>
                      </a:r>
                      <a:endParaRPr lang="mn-MN" sz="1600" b="0" i="0" u="none" strike="noStrike">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en-US" sz="1600" u="none" strike="noStrike" dirty="0">
                          <a:effectLst/>
                        </a:rPr>
                        <a:t>4</a:t>
                      </a:r>
                      <a:r>
                        <a:rPr lang="mn-MN" sz="1600" u="none" strike="noStrike" dirty="0">
                          <a:effectLst/>
                        </a:rPr>
                        <a:t>48,804,300</a:t>
                      </a:r>
                      <a:r>
                        <a:rPr lang="en-US" sz="1600" u="none" strike="noStrike" dirty="0">
                          <a:effectLst/>
                        </a:rPr>
                        <a:t>.00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en-US" sz="1600" u="none" strike="noStrike" dirty="0">
                          <a:effectLst/>
                        </a:rPr>
                        <a:t>44</a:t>
                      </a:r>
                      <a:r>
                        <a:rPr lang="mn-MN" sz="1600" u="none" strike="noStrike" dirty="0">
                          <a:effectLst/>
                        </a:rPr>
                        <a:t>8,578,896.00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mn-MN" sz="1600" u="none" strike="noStrike" dirty="0">
                          <a:effectLst/>
                        </a:rPr>
                        <a:t>     </a:t>
                      </a:r>
                      <a:r>
                        <a:rPr lang="en-US" sz="1600" u="none" strike="noStrike" dirty="0">
                          <a:effectLst/>
                        </a:rPr>
                        <a:t>1</a:t>
                      </a:r>
                      <a:r>
                        <a:rPr lang="mn-MN" sz="1600" u="none" strike="noStrike" dirty="0">
                          <a:effectLst/>
                        </a:rPr>
                        <a:t>22,191</a:t>
                      </a:r>
                      <a:r>
                        <a:rPr lang="en-US" sz="1600" u="none" strike="noStrike" dirty="0">
                          <a:effectLst/>
                        </a:rPr>
                        <a:t>.</a:t>
                      </a:r>
                      <a:r>
                        <a:rPr lang="mn-MN" sz="1600" u="none" strike="noStrike" dirty="0">
                          <a:effectLst/>
                        </a:rPr>
                        <a:t>35</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mn-MN" sz="1600" u="none" strike="noStrike" dirty="0">
                          <a:effectLst/>
                        </a:rPr>
                        <a:t>63,3</a:t>
                      </a:r>
                      <a:r>
                        <a:rPr lang="en-US" sz="1600" u="none" strike="noStrike" dirty="0">
                          <a:effectLst/>
                        </a:rPr>
                        <a:t>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extLst>
                  <a:ext uri="{0D108BD9-81ED-4DB2-BD59-A6C34878D82A}">
                    <a16:rowId xmlns:a16="http://schemas.microsoft.com/office/drawing/2014/main" val="859073227"/>
                  </a:ext>
                </a:extLst>
              </a:tr>
              <a:tr h="421316">
                <a:tc>
                  <a:txBody>
                    <a:bodyPr/>
                    <a:lstStyle/>
                    <a:p>
                      <a:pPr algn="ctr" rtl="0" fontAlgn="b"/>
                      <a:r>
                        <a:rPr lang="mn-MN" sz="1600" u="none" strike="noStrike">
                          <a:effectLst/>
                        </a:rPr>
                        <a:t>Цэцэрлэг</a:t>
                      </a:r>
                      <a:endParaRPr lang="mn-MN" sz="1600" b="0" i="0" u="none" strike="noStrike">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en-US" sz="1600" u="none" strike="noStrike" dirty="0">
                          <a:effectLst/>
                        </a:rPr>
                        <a:t>3</a:t>
                      </a:r>
                      <a:r>
                        <a:rPr lang="mn-MN" sz="1600" u="none" strike="noStrike" dirty="0">
                          <a:effectLst/>
                        </a:rPr>
                        <a:t>42,023,100</a:t>
                      </a:r>
                      <a:r>
                        <a:rPr lang="en-US" sz="1600" u="none" strike="noStrike" dirty="0">
                          <a:effectLst/>
                        </a:rPr>
                        <a:t>.00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en-US" sz="1600" u="none" strike="noStrike" dirty="0">
                          <a:effectLst/>
                        </a:rPr>
                        <a:t>2</a:t>
                      </a:r>
                      <a:r>
                        <a:rPr lang="mn-MN" sz="1600" u="none" strike="noStrike" dirty="0">
                          <a:effectLst/>
                        </a:rPr>
                        <a:t>98,057,871.34</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en-US" sz="1600" u="none" strike="noStrike" dirty="0">
                          <a:effectLst/>
                        </a:rPr>
                        <a:t>4</a:t>
                      </a:r>
                      <a:r>
                        <a:rPr lang="mn-MN" sz="1600" u="none" strike="noStrike" dirty="0">
                          <a:effectLst/>
                        </a:rPr>
                        <a:t>3,965,228.66</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en-US" sz="1600" u="none" strike="noStrike" dirty="0">
                          <a:effectLst/>
                        </a:rPr>
                        <a:t>8</a:t>
                      </a:r>
                      <a:r>
                        <a:rPr lang="mn-MN" sz="1600" u="none" strike="noStrike" dirty="0">
                          <a:effectLst/>
                        </a:rPr>
                        <a:t>7.1</a:t>
                      </a:r>
                      <a:r>
                        <a:rPr lang="en-US" sz="1600" u="none" strike="noStrike" dirty="0">
                          <a:effectLst/>
                        </a:rPr>
                        <a:t>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extLst>
                  <a:ext uri="{0D108BD9-81ED-4DB2-BD59-A6C34878D82A}">
                    <a16:rowId xmlns:a16="http://schemas.microsoft.com/office/drawing/2014/main" val="1012060270"/>
                  </a:ext>
                </a:extLst>
              </a:tr>
              <a:tr h="421316">
                <a:tc>
                  <a:txBody>
                    <a:bodyPr/>
                    <a:lstStyle/>
                    <a:p>
                      <a:pPr algn="ctr" rtl="0" fontAlgn="b"/>
                      <a:r>
                        <a:rPr lang="mn-MN" sz="1600" u="none" strike="noStrike">
                          <a:effectLst/>
                        </a:rPr>
                        <a:t>Эмнэлэг</a:t>
                      </a:r>
                      <a:endParaRPr lang="mn-MN" sz="1600" b="0" i="0" u="none" strike="noStrike">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en-US" sz="1600" u="none" strike="noStrike" dirty="0">
                          <a:effectLst/>
                        </a:rPr>
                        <a:t>3</a:t>
                      </a:r>
                      <a:r>
                        <a:rPr lang="mn-MN" sz="1600" u="none" strike="noStrike" dirty="0">
                          <a:effectLst/>
                        </a:rPr>
                        <a:t>77,067,600</a:t>
                      </a:r>
                      <a:r>
                        <a:rPr lang="en-US" sz="1600" u="none" strike="noStrike" dirty="0">
                          <a:effectLst/>
                        </a:rPr>
                        <a:t>.00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en-US" sz="1600" u="none" strike="noStrike" dirty="0">
                          <a:effectLst/>
                        </a:rPr>
                        <a:t>3</a:t>
                      </a:r>
                      <a:r>
                        <a:rPr lang="mn-MN" sz="1600" u="none" strike="noStrike" dirty="0">
                          <a:effectLst/>
                        </a:rPr>
                        <a:t>70,822,036.40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mn-MN" sz="1600" u="none" strike="noStrike" dirty="0">
                          <a:effectLst/>
                        </a:rPr>
                        <a:t>       29,148.20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en-US" sz="1600" u="none" strike="noStrike" dirty="0">
                          <a:effectLst/>
                        </a:rPr>
                        <a:t>98.</a:t>
                      </a:r>
                      <a:r>
                        <a:rPr lang="mn-MN" sz="1600" u="none" strike="noStrike" dirty="0">
                          <a:effectLst/>
                        </a:rPr>
                        <a:t>3</a:t>
                      </a:r>
                      <a:r>
                        <a:rPr lang="en-US" sz="1600" u="none" strike="noStrike" dirty="0">
                          <a:effectLst/>
                        </a:rPr>
                        <a:t>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extLst>
                  <a:ext uri="{0D108BD9-81ED-4DB2-BD59-A6C34878D82A}">
                    <a16:rowId xmlns:a16="http://schemas.microsoft.com/office/drawing/2014/main" val="1252430131"/>
                  </a:ext>
                </a:extLst>
              </a:tr>
              <a:tr h="325810">
                <a:tc>
                  <a:txBody>
                    <a:bodyPr/>
                    <a:lstStyle/>
                    <a:p>
                      <a:pPr algn="ctr" rtl="0" fontAlgn="b"/>
                      <a:r>
                        <a:rPr lang="mn-MN" sz="1600" u="none" strike="noStrike">
                          <a:effectLst/>
                        </a:rPr>
                        <a:t>Соёлын төв</a:t>
                      </a:r>
                      <a:endParaRPr lang="mn-MN" sz="1600" b="0" i="0" u="none" strike="noStrike">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mn-MN" sz="1600" u="none" strike="noStrike" dirty="0">
                          <a:effectLst/>
                        </a:rPr>
                        <a:t>79,770,500</a:t>
                      </a:r>
                      <a:r>
                        <a:rPr lang="en-US" sz="1600" u="none" strike="noStrike" dirty="0">
                          <a:effectLst/>
                        </a:rPr>
                        <a:t>.00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mn-MN" sz="1600" b="0" i="0" u="none" strike="noStrike" dirty="0">
                          <a:solidFill>
                            <a:schemeClr val="dk1"/>
                          </a:solidFill>
                          <a:effectLst/>
                          <a:latin typeface="+mn-lt"/>
                        </a:rPr>
                        <a:t>  72,270,533.18</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mn-MN" sz="1600" u="none" strike="noStrike" dirty="0">
                          <a:effectLst/>
                        </a:rPr>
                        <a:t>  </a:t>
                      </a:r>
                      <a:r>
                        <a:rPr lang="en-US" sz="1600" u="none" strike="noStrike" dirty="0">
                          <a:effectLst/>
                        </a:rPr>
                        <a:t>7,212,951.00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tc>
                  <a:txBody>
                    <a:bodyPr/>
                    <a:lstStyle/>
                    <a:p>
                      <a:pPr algn="ctr" rtl="0" fontAlgn="b"/>
                      <a:r>
                        <a:rPr lang="en-US" sz="1600" u="none" strike="noStrike" dirty="0">
                          <a:effectLst/>
                        </a:rPr>
                        <a:t>9</a:t>
                      </a:r>
                      <a:r>
                        <a:rPr lang="mn-MN" sz="1600" u="none" strike="noStrike" dirty="0">
                          <a:effectLst/>
                        </a:rPr>
                        <a:t>0</a:t>
                      </a:r>
                      <a:r>
                        <a:rPr lang="en-US" sz="1600" u="none" strike="noStrike" dirty="0">
                          <a:effectLst/>
                        </a:rPr>
                        <a:t>.</a:t>
                      </a:r>
                      <a:r>
                        <a:rPr lang="mn-MN" sz="1600" u="none" strike="noStrike" dirty="0">
                          <a:effectLst/>
                        </a:rPr>
                        <a:t>6</a:t>
                      </a:r>
                      <a:r>
                        <a:rPr lang="en-US" sz="1600" u="none" strike="noStrike" dirty="0">
                          <a:effectLst/>
                        </a:rPr>
                        <a:t>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60000"/>
                        <a:lumOff val="40000"/>
                      </a:schemeClr>
                    </a:solidFill>
                  </a:tcPr>
                </a:tc>
                <a:extLst>
                  <a:ext uri="{0D108BD9-81ED-4DB2-BD59-A6C34878D82A}">
                    <a16:rowId xmlns:a16="http://schemas.microsoft.com/office/drawing/2014/main" val="2573207201"/>
                  </a:ext>
                </a:extLst>
              </a:tr>
              <a:tr h="842632">
                <a:tc>
                  <a:txBody>
                    <a:bodyPr/>
                    <a:lstStyle/>
                    <a:p>
                      <a:pPr algn="ctr" fontAlgn="b"/>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b">
                    <a:solidFill>
                      <a:schemeClr val="accent1">
                        <a:lumMod val="75000"/>
                      </a:schemeClr>
                    </a:solidFill>
                  </a:tcPr>
                </a:tc>
                <a:tc>
                  <a:txBody>
                    <a:bodyPr/>
                    <a:lstStyle/>
                    <a:p>
                      <a:pPr algn="ctr" rtl="0" fontAlgn="b"/>
                      <a:r>
                        <a:rPr lang="mn-MN" sz="1600" u="none" strike="noStrike" dirty="0">
                          <a:effectLst/>
                        </a:rPr>
                        <a:t>1,879,926,9</a:t>
                      </a:r>
                      <a:r>
                        <a:rPr lang="en-US" sz="1600" u="none" strike="noStrike" dirty="0">
                          <a:effectLst/>
                        </a:rPr>
                        <a:t>00.00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75000"/>
                      </a:schemeClr>
                    </a:solidFill>
                  </a:tcPr>
                </a:tc>
                <a:tc>
                  <a:txBody>
                    <a:bodyPr/>
                    <a:lstStyle/>
                    <a:p>
                      <a:pPr algn="ctr" rtl="0" fontAlgn="b"/>
                      <a:r>
                        <a:rPr lang="en-US" sz="1600" u="none" strike="noStrike" dirty="0">
                          <a:effectLst/>
                        </a:rPr>
                        <a:t>1,7</a:t>
                      </a:r>
                      <a:r>
                        <a:rPr lang="mn-MN" sz="1600" u="none" strike="noStrike" dirty="0">
                          <a:effectLst/>
                        </a:rPr>
                        <a:t>42,908,466.70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75000"/>
                      </a:schemeClr>
                    </a:solidFill>
                  </a:tcPr>
                </a:tc>
                <a:tc>
                  <a:txBody>
                    <a:bodyPr/>
                    <a:lstStyle/>
                    <a:p>
                      <a:pPr algn="ctr" rtl="0" fontAlgn="b"/>
                      <a:r>
                        <a:rPr lang="mn-MN" sz="1600" b="0" i="0" u="none" strike="noStrike" dirty="0">
                          <a:solidFill>
                            <a:schemeClr val="dk1"/>
                          </a:solidFill>
                          <a:effectLst/>
                          <a:latin typeface="+mn-lt"/>
                        </a:rPr>
                        <a:t>137,018,433.30</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accent1">
                        <a:lumMod val="75000"/>
                      </a:schemeClr>
                    </a:solidFill>
                  </a:tcPr>
                </a:tc>
                <a:tc>
                  <a:txBody>
                    <a:bodyPr/>
                    <a:lstStyle/>
                    <a:p>
                      <a:pPr algn="ctr" fontAlgn="b"/>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7620" marR="7620" marT="7620" marB="0" anchor="b">
                    <a:solidFill>
                      <a:schemeClr val="accent1">
                        <a:lumMod val="75000"/>
                      </a:schemeClr>
                    </a:solidFill>
                  </a:tcPr>
                </a:tc>
                <a:extLst>
                  <a:ext uri="{0D108BD9-81ED-4DB2-BD59-A6C34878D82A}">
                    <a16:rowId xmlns:a16="http://schemas.microsoft.com/office/drawing/2014/main" val="3499873714"/>
                  </a:ext>
                </a:extLst>
              </a:tr>
            </a:tbl>
          </a:graphicData>
        </a:graphic>
      </p:graphicFrame>
    </p:spTree>
    <p:extLst>
      <p:ext uri="{BB962C8B-B14F-4D97-AF65-F5344CB8AC3E}">
        <p14:creationId xmlns:p14="http://schemas.microsoft.com/office/powerpoint/2010/main" val="1524445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325618" y="475942"/>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2020оны жилийн эцсийн санхүүгийн нэгтгэсэн тайлангийн танилцуулга</a:t>
            </a:r>
            <a:br>
              <a:rPr lang="en-SG" dirty="0"/>
            </a:br>
            <a:endParaRPr lang="en-US" dirty="0"/>
          </a:p>
        </p:txBody>
      </p:sp>
      <p:sp>
        <p:nvSpPr>
          <p:cNvPr id="6" name="Content Placeholder 5">
            <a:extLst>
              <a:ext uri="{FF2B5EF4-FFF2-40B4-BE49-F238E27FC236}">
                <a16:creationId xmlns:a16="http://schemas.microsoft.com/office/drawing/2014/main" id="{2DC81319-7C74-4D3E-9ACB-A5E4DA7D6F71}"/>
              </a:ext>
            </a:extLst>
          </p:cNvPr>
          <p:cNvSpPr>
            <a:spLocks noGrp="1"/>
          </p:cNvSpPr>
          <p:nvPr>
            <p:ph idx="1"/>
          </p:nvPr>
        </p:nvSpPr>
        <p:spPr/>
        <p:txBody>
          <a:bodyPr>
            <a:normAutofit fontScale="85000" lnSpcReduction="20000"/>
          </a:bodyPr>
          <a:lstStyle/>
          <a:p>
            <a:pPr marL="0" indent="0" algn="just">
              <a:buNone/>
            </a:pPr>
            <a:r>
              <a:rPr lang="en-SG" sz="2800" dirty="0">
                <a:latin typeface="Times New Roman" panose="02020603050405020304" pitchFamily="18" charset="0"/>
                <a:cs typeface="Times New Roman" panose="02020603050405020304" pitchFamily="18" charset="0"/>
              </a:rPr>
              <a:t>        </a:t>
            </a:r>
            <a:r>
              <a:rPr lang="mn-MN" sz="2800" dirty="0">
                <a:latin typeface="Times New Roman" panose="02020603050405020304" pitchFamily="18" charset="0"/>
                <a:cs typeface="Times New Roman" panose="02020603050405020304" pitchFamily="18" charset="0"/>
              </a:rPr>
              <a:t>Сумын 2021 оны төсвийг, Төсвийн тухай хууль болон бусад холбогдох хуулиудийн удирдлага зарчим, хуулиар тогтоосон шаарлагад нийцүүлэн тайлагнаж, орон нутгийн төсөвт байгууллагуудын хэвийн үйл ажиллагааг хангах, сумын Засаг даргын 2020-2024 онд хэрэгжүүлэх үйл ажиллагааны хөтөлбөр, 2021 онд сумын эдийн засаг, нийгмийг хөгжүүлэх үндсэн чиглэлийн зорилтыг хэрэгжүүлэхэд чиглүүлж ажилласан.</a:t>
            </a:r>
            <a:endParaRPr lang="en-SG" sz="2800" dirty="0">
              <a:latin typeface="Times New Roman" panose="02020603050405020304" pitchFamily="18" charset="0"/>
              <a:cs typeface="Times New Roman" panose="02020603050405020304" pitchFamily="18" charset="0"/>
            </a:endParaRPr>
          </a:p>
          <a:p>
            <a:pPr marL="0" indent="0" algn="just">
              <a:buNone/>
            </a:pPr>
            <a:r>
              <a:rPr lang="mn-MN" dirty="0"/>
              <a:t> </a:t>
            </a:r>
            <a:endParaRPr lang="en-SG" dirty="0"/>
          </a:p>
          <a:p>
            <a:pPr marL="0" indent="0" algn="just">
              <a:buNone/>
            </a:pPr>
            <a:r>
              <a:rPr lang="en-SG" sz="2400" dirty="0">
                <a:latin typeface="Times New Roman" panose="02020603050405020304" pitchFamily="18" charset="0"/>
                <a:cs typeface="Times New Roman" panose="02020603050405020304" pitchFamily="18" charset="0"/>
              </a:rPr>
              <a:t>         </a:t>
            </a:r>
            <a:r>
              <a:rPr lang="mn-MN" sz="2400" dirty="0">
                <a:latin typeface="Times New Roman" panose="02020603050405020304" pitchFamily="18" charset="0"/>
                <a:cs typeface="Times New Roman" panose="02020603050405020304" pitchFamily="18" charset="0"/>
              </a:rPr>
              <a:t>Санхүүгийн тайлагналын хугацаа 2021 оны 01 сарын 01 өдрөөс эхлэн 2021 оны 12 сарын 31- ээр дуусгавар болсон ба тайлангийн дүнг төгрөгөөр илэрхийлсэн. </a:t>
            </a:r>
            <a:endParaRPr lang="en-SG" sz="2400" dirty="0">
              <a:latin typeface="Times New Roman" panose="02020603050405020304" pitchFamily="18" charset="0"/>
              <a:cs typeface="Times New Roman" panose="02020603050405020304" pitchFamily="18" charset="0"/>
            </a:endParaRPr>
          </a:p>
          <a:p>
            <a:endParaRPr lang="en-SG"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695" y="319633"/>
            <a:ext cx="1326288" cy="1326288"/>
          </a:xfrm>
          <a:prstGeom prst="rect">
            <a:avLst/>
          </a:prstGeom>
        </p:spPr>
      </p:pic>
    </p:spTree>
    <p:extLst>
      <p:ext uri="{BB962C8B-B14F-4D97-AF65-F5344CB8AC3E}">
        <p14:creationId xmlns:p14="http://schemas.microsoft.com/office/powerpoint/2010/main" val="4069262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2021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985631" y="1958008"/>
            <a:ext cx="10644394" cy="4572000"/>
          </a:xfrm>
        </p:spPr>
        <p:txBody>
          <a:bodyPr>
            <a:normAutofit/>
          </a:bodyPr>
          <a:lstStyle/>
          <a:p>
            <a:pPr marL="0" indent="0">
              <a:buNone/>
            </a:pPr>
            <a:r>
              <a:rPr lang="mn-MN" sz="2400" b="1" u="sng" dirty="0">
                <a:latin typeface="Times New Roman" panose="02020603050405020304" pitchFamily="18" charset="0"/>
                <a:cs typeface="Times New Roman" panose="02020603050405020304" pitchFamily="18" charset="0"/>
              </a:rPr>
              <a:t>1.ОРОН НУТГИЙН ХӨГЖЛИЙН САН</a:t>
            </a:r>
            <a:endParaRPr lang="en-SG" sz="2400" dirty="0">
              <a:latin typeface="Times New Roman" panose="02020603050405020304" pitchFamily="18" charset="0"/>
              <a:cs typeface="Times New Roman" panose="02020603050405020304" pitchFamily="18" charset="0"/>
            </a:endParaRPr>
          </a:p>
          <a:p>
            <a:pPr marL="0" indent="0" algn="just">
              <a:buNone/>
            </a:pPr>
            <a:r>
              <a:rPr lang="mn-MN" sz="2400" dirty="0">
                <a:latin typeface="Times New Roman" panose="02020603050405020304" pitchFamily="18" charset="0"/>
                <a:cs typeface="Times New Roman" panose="02020603050405020304" pitchFamily="18" charset="0"/>
              </a:rPr>
              <a:t>     </a:t>
            </a:r>
            <a:r>
              <a:rPr lang="en-SG" sz="2400" dirty="0">
                <a:latin typeface="Times New Roman" panose="02020603050405020304" pitchFamily="18" charset="0"/>
                <a:cs typeface="Times New Roman" panose="02020603050405020304" pitchFamily="18" charset="0"/>
              </a:rPr>
              <a:t>   </a:t>
            </a:r>
            <a:r>
              <a:rPr lang="mn-MN" sz="2400" dirty="0">
                <a:latin typeface="Times New Roman" panose="02020603050405020304" pitchFamily="18" charset="0"/>
                <a:cs typeface="Times New Roman" panose="02020603050405020304" pitchFamily="18" charset="0"/>
              </a:rPr>
              <a:t>ОНХС-н  хөрөнгөөр 20</a:t>
            </a:r>
            <a:r>
              <a:rPr lang="en-US" sz="2400" dirty="0">
                <a:latin typeface="Times New Roman" panose="02020603050405020304" pitchFamily="18" charset="0"/>
                <a:cs typeface="Times New Roman" panose="02020603050405020304" pitchFamily="18" charset="0"/>
              </a:rPr>
              <a:t>2</a:t>
            </a:r>
            <a:r>
              <a:rPr lang="mn-MN" sz="2400" dirty="0">
                <a:latin typeface="Times New Roman" panose="02020603050405020304" pitchFamily="18" charset="0"/>
                <a:cs typeface="Times New Roman" panose="02020603050405020304" pitchFamily="18" charset="0"/>
              </a:rPr>
              <a:t>1 онд хэрэгжүүлэх төсөл арга хэмжээний жагсаалтыг Сумын ИТХ-ын 20</a:t>
            </a:r>
            <a:r>
              <a:rPr lang="en-US" sz="2400" dirty="0">
                <a:latin typeface="Times New Roman" panose="02020603050405020304" pitchFamily="18" charset="0"/>
                <a:cs typeface="Times New Roman" panose="02020603050405020304" pitchFamily="18" charset="0"/>
              </a:rPr>
              <a:t>2</a:t>
            </a:r>
            <a:r>
              <a:rPr lang="mn-MN" sz="2400" dirty="0">
                <a:latin typeface="Times New Roman" panose="02020603050405020304" pitchFamily="18" charset="0"/>
                <a:cs typeface="Times New Roman" panose="02020603050405020304" pitchFamily="18" charset="0"/>
              </a:rPr>
              <a:t>1 оны </a:t>
            </a:r>
            <a:r>
              <a:rPr lang="en-US" sz="2400" dirty="0">
                <a:latin typeface="Times New Roman" panose="02020603050405020304" pitchFamily="18" charset="0"/>
                <a:cs typeface="Times New Roman" panose="02020603050405020304" pitchFamily="18" charset="0"/>
              </a:rPr>
              <a:t>09</a:t>
            </a:r>
            <a:r>
              <a:rPr lang="mn-MN" sz="2400" dirty="0">
                <a:latin typeface="Times New Roman" panose="02020603050405020304" pitchFamily="18" charset="0"/>
                <a:cs typeface="Times New Roman" panose="02020603050405020304" pitchFamily="18" charset="0"/>
              </a:rPr>
              <a:t>-р сарын </a:t>
            </a:r>
            <a:r>
              <a:rPr lang="mn-MN" dirty="0">
                <a:latin typeface="Times New Roman" panose="02020603050405020304" pitchFamily="18" charset="0"/>
                <a:cs typeface="Times New Roman" panose="02020603050405020304" pitchFamily="18" charset="0"/>
              </a:rPr>
              <a:t>06</a:t>
            </a:r>
            <a:r>
              <a:rPr lang="mn-MN" sz="2400" dirty="0">
                <a:latin typeface="Times New Roman" panose="02020603050405020304" pitchFamily="18" charset="0"/>
                <a:cs typeface="Times New Roman" panose="02020603050405020304" pitchFamily="18" charset="0"/>
              </a:rPr>
              <a:t>-ны өдрийн  хуралдааны “20</a:t>
            </a:r>
            <a:r>
              <a:rPr lang="en-US" sz="2400" dirty="0">
                <a:latin typeface="Times New Roman" panose="02020603050405020304" pitchFamily="18" charset="0"/>
                <a:cs typeface="Times New Roman" panose="02020603050405020304" pitchFamily="18" charset="0"/>
              </a:rPr>
              <a:t>2</a:t>
            </a:r>
            <a:r>
              <a:rPr lang="mn-MN" sz="2400" dirty="0">
                <a:latin typeface="Times New Roman" panose="02020603050405020304" pitchFamily="18" charset="0"/>
                <a:cs typeface="Times New Roman" panose="02020603050405020304" pitchFamily="18" charset="0"/>
              </a:rPr>
              <a:t>1 оны тодотгосон төсөв батлах тухай” </a:t>
            </a:r>
            <a:r>
              <a:rPr lang="mn-MN" dirty="0">
                <a:latin typeface="Times New Roman" panose="02020603050405020304" pitchFamily="18" charset="0"/>
                <a:cs typeface="Times New Roman" panose="02020603050405020304" pitchFamily="18" charset="0"/>
              </a:rPr>
              <a:t>31</a:t>
            </a:r>
            <a:r>
              <a:rPr lang="mn-MN" sz="2400" dirty="0">
                <a:latin typeface="Times New Roman" panose="02020603050405020304" pitchFamily="18" charset="0"/>
                <a:cs typeface="Times New Roman" panose="02020603050405020304" pitchFamily="18" charset="0"/>
              </a:rPr>
              <a:t> тоот тогтоолоор 70,443,6 төгрөгөөр </a:t>
            </a:r>
            <a:r>
              <a:rPr lang="mn-MN" dirty="0">
                <a:latin typeface="Times New Roman" panose="02020603050405020304" pitchFamily="18" charset="0"/>
                <a:cs typeface="Times New Roman" panose="02020603050405020304" pitchFamily="18" charset="0"/>
              </a:rPr>
              <a:t>6</a:t>
            </a:r>
            <a:r>
              <a:rPr lang="mn-MN" sz="2400" dirty="0">
                <a:latin typeface="Times New Roman" panose="02020603050405020304" pitchFamily="18" charset="0"/>
                <a:cs typeface="Times New Roman" panose="02020603050405020304" pitchFamily="18" charset="0"/>
              </a:rPr>
              <a:t> төсөл арга хэмжээнд зарцуулах жагсаалтыг баталсан.</a:t>
            </a:r>
            <a:endParaRPr lang="en-SG" sz="2400" dirty="0">
              <a:latin typeface="Times New Roman" panose="02020603050405020304" pitchFamily="18" charset="0"/>
              <a:cs typeface="Times New Roman" panose="02020603050405020304" pitchFamily="18" charset="0"/>
            </a:endParaRPr>
          </a:p>
          <a:p>
            <a:pPr marL="0" indent="0" algn="just">
              <a:buNone/>
            </a:pPr>
            <a:r>
              <a:rPr lang="mn-MN" sz="2400" dirty="0">
                <a:latin typeface="Times New Roman" panose="02020603050405020304" pitchFamily="18" charset="0"/>
                <a:cs typeface="Times New Roman" panose="02020603050405020304" pitchFamily="18" charset="0"/>
              </a:rPr>
              <a:t>    </a:t>
            </a:r>
            <a:r>
              <a:rPr lang="en-SG" sz="2400" dirty="0">
                <a:latin typeface="Times New Roman" panose="02020603050405020304" pitchFamily="18" charset="0"/>
                <a:cs typeface="Times New Roman" panose="02020603050405020304" pitchFamily="18" charset="0"/>
              </a:rPr>
              <a:t>  </a:t>
            </a:r>
            <a:r>
              <a:rPr lang="mn-MN" sz="2400" dirty="0">
                <a:latin typeface="Times New Roman" panose="02020603050405020304" pitchFamily="18" charset="0"/>
                <a:cs typeface="Times New Roman" panose="02020603050405020304" pitchFamily="18" charset="0"/>
              </a:rPr>
              <a:t> 2021 оны жилийн эхэнд </a:t>
            </a:r>
            <a:r>
              <a:rPr lang="mn-MN" dirty="0">
                <a:latin typeface="Times New Roman" panose="02020603050405020304" pitchFamily="18" charset="0"/>
                <a:cs typeface="Times New Roman" panose="02020603050405020304" pitchFamily="18" charset="0"/>
              </a:rPr>
              <a:t>5,919,0 </a:t>
            </a:r>
            <a:r>
              <a:rPr lang="mn-MN" sz="2400" dirty="0">
                <a:latin typeface="Times New Roman" panose="02020603050405020304" pitchFamily="18" charset="0"/>
                <a:cs typeface="Times New Roman" panose="02020603050405020304" pitchFamily="18" charset="0"/>
              </a:rPr>
              <a:t>төгрөгний үлдэгдэлтэй байсан бөгөөд тайлант хугацаанд </a:t>
            </a:r>
            <a:r>
              <a:rPr lang="mn-MN" dirty="0">
                <a:latin typeface="Times New Roman" panose="02020603050405020304" pitchFamily="18" charset="0"/>
                <a:cs typeface="Times New Roman" panose="02020603050405020304" pitchFamily="18" charset="0"/>
              </a:rPr>
              <a:t>70,443,2</a:t>
            </a:r>
            <a:r>
              <a:rPr lang="mn-MN" sz="2400" dirty="0">
                <a:latin typeface="Times New Roman" panose="02020603050405020304" pitchFamily="18" charset="0"/>
                <a:cs typeface="Times New Roman" panose="02020603050405020304" pitchFamily="18" charset="0"/>
              </a:rPr>
              <a:t> төгрөгний санхүүжилт авч, 5 төсөл арга хэмжээнд  59,453,2 мянган төгрөг зарцуулж, оны эцэст 16,909,8 мянган төгрөгний үлдэгдэлтэй тайлагнагдсан байна.</a:t>
            </a:r>
            <a:endParaRPr lang="en-SG" sz="2400" dirty="0">
              <a:latin typeface="Times New Roman" panose="02020603050405020304" pitchFamily="18" charset="0"/>
              <a:cs typeface="Times New Roman" panose="02020603050405020304" pitchFamily="18" charset="0"/>
            </a:endParaRPr>
          </a:p>
          <a:p>
            <a:endParaRPr lang="en-SG"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140" y="241254"/>
            <a:ext cx="1263151" cy="1263151"/>
          </a:xfrm>
          <a:prstGeom prst="rect">
            <a:avLst/>
          </a:prstGeom>
        </p:spPr>
      </p:pic>
    </p:spTree>
    <p:extLst>
      <p:ext uri="{BB962C8B-B14F-4D97-AF65-F5344CB8AC3E}">
        <p14:creationId xmlns:p14="http://schemas.microsoft.com/office/powerpoint/2010/main" val="1251527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2021 оны жилийн эцсийн санхүүгийн нэгтгэсэн тайлангийн танилцуулга</a:t>
            </a:r>
            <a:br>
              <a:rPr lang="en-SG" dirty="0"/>
            </a:br>
            <a:endParaRPr lang="en-US" dirty="0"/>
          </a:p>
        </p:txBody>
      </p:sp>
      <p:graphicFrame>
        <p:nvGraphicFramePr>
          <p:cNvPr id="12" name="Content Placeholder 11">
            <a:extLst>
              <a:ext uri="{FF2B5EF4-FFF2-40B4-BE49-F238E27FC236}">
                <a16:creationId xmlns:a16="http://schemas.microsoft.com/office/drawing/2014/main" id="{21C03801-B4FB-4F5C-9881-9C40886EFBEC}"/>
              </a:ext>
            </a:extLst>
          </p:cNvPr>
          <p:cNvGraphicFramePr>
            <a:graphicFrameLocks noGrp="1"/>
          </p:cNvGraphicFramePr>
          <p:nvPr>
            <p:ph idx="1"/>
            <p:extLst>
              <p:ext uri="{D42A27DB-BD31-4B8C-83A1-F6EECF244321}">
                <p14:modId xmlns:p14="http://schemas.microsoft.com/office/powerpoint/2010/main" val="2274908875"/>
              </p:ext>
            </p:extLst>
          </p:nvPr>
        </p:nvGraphicFramePr>
        <p:xfrm>
          <a:off x="857249" y="1400710"/>
          <a:ext cx="10620376" cy="4647664"/>
        </p:xfrm>
        <a:graphic>
          <a:graphicData uri="http://schemas.openxmlformats.org/drawingml/2006/table">
            <a:tbl>
              <a:tblPr firstRow="1" bandRow="1">
                <a:tableStyleId>{5C22544A-7EE6-4342-B048-85BDC9FD1C3A}</a:tableStyleId>
              </a:tblPr>
              <a:tblGrid>
                <a:gridCol w="336786">
                  <a:extLst>
                    <a:ext uri="{9D8B030D-6E8A-4147-A177-3AD203B41FA5}">
                      <a16:colId xmlns:a16="http://schemas.microsoft.com/office/drawing/2014/main" val="2831587859"/>
                    </a:ext>
                  </a:extLst>
                </a:gridCol>
                <a:gridCol w="3303202">
                  <a:extLst>
                    <a:ext uri="{9D8B030D-6E8A-4147-A177-3AD203B41FA5}">
                      <a16:colId xmlns:a16="http://schemas.microsoft.com/office/drawing/2014/main" val="1257175171"/>
                    </a:ext>
                  </a:extLst>
                </a:gridCol>
                <a:gridCol w="1341210">
                  <a:extLst>
                    <a:ext uri="{9D8B030D-6E8A-4147-A177-3AD203B41FA5}">
                      <a16:colId xmlns:a16="http://schemas.microsoft.com/office/drawing/2014/main" val="215081108"/>
                    </a:ext>
                  </a:extLst>
                </a:gridCol>
                <a:gridCol w="1310180">
                  <a:extLst>
                    <a:ext uri="{9D8B030D-6E8A-4147-A177-3AD203B41FA5}">
                      <a16:colId xmlns:a16="http://schemas.microsoft.com/office/drawing/2014/main" val="1192137953"/>
                    </a:ext>
                  </a:extLst>
                </a:gridCol>
                <a:gridCol w="4328998">
                  <a:extLst>
                    <a:ext uri="{9D8B030D-6E8A-4147-A177-3AD203B41FA5}">
                      <a16:colId xmlns:a16="http://schemas.microsoft.com/office/drawing/2014/main" val="2625364653"/>
                    </a:ext>
                  </a:extLst>
                </a:gridCol>
              </a:tblGrid>
              <a:tr h="475331">
                <a:tc>
                  <a:txBody>
                    <a:bodyPr/>
                    <a:lstStyle/>
                    <a:p>
                      <a:pPr algn="l" rtl="0" fontAlgn="ctr"/>
                      <a:r>
                        <a:rPr lang="en-SG" sz="1400" u="none" strike="noStrike" dirty="0">
                          <a:effectLst/>
                          <a:latin typeface="Times New Roman" panose="02020603050405020304" pitchFamily="18" charset="0"/>
                          <a:cs typeface="Times New Roman" panose="02020603050405020304" pitchFamily="18" charset="0"/>
                        </a:rPr>
                        <a:t>№</a:t>
                      </a:r>
                      <a:endParaRPr lang="en-SG"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1400" u="none" strike="noStrike" dirty="0">
                          <a:effectLst/>
                          <a:latin typeface="Times New Roman" panose="02020603050405020304" pitchFamily="18" charset="0"/>
                          <a:cs typeface="Times New Roman" panose="02020603050405020304" pitchFamily="18" charset="0"/>
                        </a:rPr>
                        <a:t>Төсөл хөтөлбөр арга хэмжээний нэр, байршил</a:t>
                      </a:r>
                      <a:endParaRPr lang="mn-M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1400" u="none" strike="noStrike" dirty="0">
                          <a:effectLst/>
                          <a:latin typeface="Times New Roman" panose="02020603050405020304" pitchFamily="18" charset="0"/>
                          <a:cs typeface="Times New Roman" panose="02020603050405020304" pitchFamily="18" charset="0"/>
                        </a:rPr>
                        <a:t>Батлагдсан төсөв</a:t>
                      </a:r>
                      <a:endParaRPr lang="mn-M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1400" u="none" strike="noStrike">
                          <a:effectLst/>
                          <a:latin typeface="Times New Roman" panose="02020603050405020304" pitchFamily="18" charset="0"/>
                          <a:cs typeface="Times New Roman" panose="02020603050405020304" pitchFamily="18" charset="0"/>
                        </a:rPr>
                        <a:t>Гэрээний дүн</a:t>
                      </a:r>
                      <a:endParaRPr lang="mn-MN" sz="1400" b="1" i="0" u="none" strike="noStrike">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1400" u="none" strike="noStrike">
                          <a:effectLst/>
                          <a:latin typeface="Times New Roman" panose="02020603050405020304" pitchFamily="18" charset="0"/>
                          <a:cs typeface="Times New Roman" panose="02020603050405020304" pitchFamily="18" charset="0"/>
                        </a:rPr>
                        <a:t>Тайлбар</a:t>
                      </a:r>
                      <a:endParaRPr lang="mn-MN" sz="1400" b="1" i="0" u="none" strike="noStrike">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extLst>
                  <a:ext uri="{0D108BD9-81ED-4DB2-BD59-A6C34878D82A}">
                    <a16:rowId xmlns:a16="http://schemas.microsoft.com/office/drawing/2014/main" val="1562241912"/>
                  </a:ext>
                </a:extLst>
              </a:tr>
              <a:tr h="676416">
                <a:tc>
                  <a:txBody>
                    <a:bodyPr/>
                    <a:lstStyle/>
                    <a:p>
                      <a:pPr algn="l" rtl="0" fontAlgn="ctr"/>
                      <a:r>
                        <a:rPr lang="en-SG" sz="2000" u="none" strike="noStrike" dirty="0">
                          <a:effectLst/>
                          <a:latin typeface="Times New Roman" panose="02020603050405020304" pitchFamily="18" charset="0"/>
                          <a:cs typeface="Times New Roman" panose="02020603050405020304" pitchFamily="18" charset="0"/>
                        </a:rPr>
                        <a:t>1</a:t>
                      </a:r>
                      <a:endParaRPr lang="en-SG"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2000" b="0" i="0" u="none" strike="noStrike" dirty="0">
                          <a:solidFill>
                            <a:schemeClr val="dk1"/>
                          </a:solidFill>
                          <a:effectLst/>
                          <a:latin typeface="Times New Roman" panose="02020603050405020304" pitchFamily="18" charset="0"/>
                          <a:cs typeface="Times New Roman" panose="02020603050405020304" pitchFamily="18" charset="0"/>
                        </a:rPr>
                        <a:t>Явуулын үйлчилгээний чингэлэг</a:t>
                      </a:r>
                      <a:endParaRPr lang="mn-M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2000" u="none" strike="noStrike" dirty="0">
                          <a:effectLst/>
                          <a:latin typeface="Times New Roman" panose="02020603050405020304" pitchFamily="18" charset="0"/>
                          <a:cs typeface="Times New Roman" panose="02020603050405020304" pitchFamily="18" charset="0"/>
                        </a:rPr>
                        <a:t>14,500,00</a:t>
                      </a:r>
                      <a:endParaRPr lang="en-SG"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2000" b="0" i="0" u="none" strike="noStrike" dirty="0">
                          <a:solidFill>
                            <a:srgbClr val="000000"/>
                          </a:solidFill>
                          <a:effectLst/>
                          <a:latin typeface="Times New Roman" panose="02020603050405020304" pitchFamily="18" charset="0"/>
                          <a:cs typeface="Times New Roman" panose="02020603050405020304" pitchFamily="18" charset="0"/>
                        </a:rPr>
                        <a:t>14,500,000</a:t>
                      </a:r>
                      <a:endParaRPr lang="en-SG"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2000" b="0" i="0" u="none" strike="noStrike" dirty="0">
                          <a:solidFill>
                            <a:srgbClr val="000000"/>
                          </a:solidFill>
                          <a:effectLst/>
                          <a:latin typeface="Times New Roman" panose="02020603050405020304" pitchFamily="18" charset="0"/>
                          <a:cs typeface="Times New Roman" panose="02020603050405020304" pitchFamily="18" charset="0"/>
                        </a:rPr>
                        <a:t>Г.Гантөрөөс шууд</a:t>
                      </a:r>
                      <a:r>
                        <a:rPr lang="mn-MN" sz="2000" b="0" i="0" u="none" strike="noStrike" baseline="0" dirty="0">
                          <a:solidFill>
                            <a:srgbClr val="000000"/>
                          </a:solidFill>
                          <a:effectLst/>
                          <a:latin typeface="Times New Roman" panose="02020603050405020304" pitchFamily="18" charset="0"/>
                          <a:cs typeface="Times New Roman" panose="02020603050405020304" pitchFamily="18" charset="0"/>
                        </a:rPr>
                        <a:t> худалдан авалтаар авсан</a:t>
                      </a:r>
                      <a:endParaRPr lang="mn-M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extLst>
                  <a:ext uri="{0D108BD9-81ED-4DB2-BD59-A6C34878D82A}">
                    <a16:rowId xmlns:a16="http://schemas.microsoft.com/office/drawing/2014/main" val="4219721304"/>
                  </a:ext>
                </a:extLst>
              </a:tr>
              <a:tr h="393707">
                <a:tc>
                  <a:txBody>
                    <a:bodyPr/>
                    <a:lstStyle/>
                    <a:p>
                      <a:pPr algn="l" rtl="0" fontAlgn="ctr"/>
                      <a:r>
                        <a:rPr lang="en-SG" sz="2000" u="none" strike="noStrike">
                          <a:effectLst/>
                          <a:latin typeface="Times New Roman" panose="02020603050405020304" pitchFamily="18" charset="0"/>
                          <a:cs typeface="Times New Roman" panose="02020603050405020304" pitchFamily="18" charset="0"/>
                        </a:rPr>
                        <a:t>2</a:t>
                      </a:r>
                      <a:endParaRPr lang="en-SG" sz="2000" b="0" i="0" u="none" strike="noStrike">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2000" u="none" strike="noStrike" dirty="0">
                          <a:effectLst/>
                          <a:latin typeface="Times New Roman" panose="02020603050405020304" pitchFamily="18" charset="0"/>
                          <a:cs typeface="Times New Roman" panose="02020603050405020304" pitchFamily="18" charset="0"/>
                        </a:rPr>
                        <a:t>Гэрэлтүүлгийн урсгал засвар</a:t>
                      </a:r>
                      <a:endParaRPr lang="mn-M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2000" b="0" i="0" u="none" strike="noStrike" dirty="0">
                          <a:solidFill>
                            <a:schemeClr val="dk1"/>
                          </a:solidFill>
                          <a:effectLst/>
                          <a:latin typeface="Times New Roman" panose="02020603050405020304" pitchFamily="18" charset="0"/>
                          <a:cs typeface="Times New Roman" panose="02020603050405020304" pitchFamily="18" charset="0"/>
                        </a:rPr>
                        <a:t>1,677,900</a:t>
                      </a:r>
                      <a:endParaRPr lang="en-SG"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2000" b="0" i="0" u="none" strike="noStrike" dirty="0">
                          <a:solidFill>
                            <a:srgbClr val="000000"/>
                          </a:solidFill>
                          <a:effectLst/>
                          <a:latin typeface="Times New Roman" panose="02020603050405020304" pitchFamily="18" charset="0"/>
                          <a:cs typeface="Times New Roman" panose="02020603050405020304" pitchFamily="18" charset="0"/>
                        </a:rPr>
                        <a:t>348,963</a:t>
                      </a:r>
                      <a:endParaRPr lang="en-SG"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2000" u="none" strike="noStrike" dirty="0">
                          <a:effectLst/>
                          <a:latin typeface="Times New Roman" panose="02020603050405020304" pitchFamily="18" charset="0"/>
                          <a:cs typeface="Times New Roman" panose="02020603050405020304" pitchFamily="18" charset="0"/>
                        </a:rPr>
                        <a:t>УБЦТС ХХК хийсэн</a:t>
                      </a:r>
                      <a:endParaRPr lang="mn-M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extLst>
                  <a:ext uri="{0D108BD9-81ED-4DB2-BD59-A6C34878D82A}">
                    <a16:rowId xmlns:a16="http://schemas.microsoft.com/office/drawing/2014/main" val="2934149647"/>
                  </a:ext>
                </a:extLst>
              </a:tr>
              <a:tr h="463184">
                <a:tc>
                  <a:txBody>
                    <a:bodyPr/>
                    <a:lstStyle/>
                    <a:p>
                      <a:pPr algn="l" rtl="0" fontAlgn="ctr"/>
                      <a:r>
                        <a:rPr lang="en-SG" sz="2000" u="none" strike="noStrike">
                          <a:effectLst/>
                          <a:latin typeface="Times New Roman" panose="02020603050405020304" pitchFamily="18" charset="0"/>
                          <a:cs typeface="Times New Roman" panose="02020603050405020304" pitchFamily="18" charset="0"/>
                        </a:rPr>
                        <a:t>3</a:t>
                      </a:r>
                      <a:endParaRPr lang="en-SG" sz="2000" b="0" i="0" u="none" strike="noStrike">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2000" u="none" strike="noStrike" dirty="0">
                          <a:effectLst/>
                          <a:latin typeface="Times New Roman" panose="02020603050405020304" pitchFamily="18" charset="0"/>
                          <a:cs typeface="Times New Roman" panose="02020603050405020304" pitchFamily="18" charset="0"/>
                        </a:rPr>
                        <a:t>Наадмын талбай</a:t>
                      </a:r>
                      <a:endParaRPr lang="mn-M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en-SG" sz="2000" u="none" strike="noStrike" dirty="0">
                          <a:effectLst/>
                          <a:latin typeface="Times New Roman" panose="02020603050405020304" pitchFamily="18" charset="0"/>
                          <a:cs typeface="Times New Roman" panose="02020603050405020304" pitchFamily="18" charset="0"/>
                        </a:rPr>
                        <a:t>2</a:t>
                      </a:r>
                      <a:r>
                        <a:rPr lang="mn-MN" sz="2000" u="none" strike="noStrike" dirty="0">
                          <a:effectLst/>
                          <a:latin typeface="Times New Roman" panose="02020603050405020304" pitchFamily="18" charset="0"/>
                          <a:cs typeface="Times New Roman" panose="02020603050405020304" pitchFamily="18" charset="0"/>
                        </a:rPr>
                        <a:t>7,759,9</a:t>
                      </a:r>
                      <a:r>
                        <a:rPr lang="en-SG" sz="2000" u="none" strike="noStrike" dirty="0">
                          <a:effectLst/>
                          <a:latin typeface="Times New Roman" panose="02020603050405020304" pitchFamily="18" charset="0"/>
                          <a:cs typeface="Times New Roman" panose="02020603050405020304" pitchFamily="18" charset="0"/>
                        </a:rPr>
                        <a:t>00</a:t>
                      </a:r>
                      <a:endParaRPr lang="en-SG"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en-SG" sz="2000" b="0" i="0" u="none" strike="noStrike" dirty="0">
                          <a:solidFill>
                            <a:srgbClr val="000000"/>
                          </a:solidFill>
                          <a:effectLst/>
                          <a:latin typeface="Times New Roman" panose="02020603050405020304" pitchFamily="18" charset="0"/>
                          <a:cs typeface="Times New Roman" panose="02020603050405020304" pitchFamily="18" charset="0"/>
                        </a:rPr>
                        <a:t>29</a:t>
                      </a:r>
                      <a:r>
                        <a:rPr lang="mn-MN" sz="2000" b="0" i="0" u="none" strike="noStrike" dirty="0">
                          <a:solidFill>
                            <a:srgbClr val="000000"/>
                          </a:solidFill>
                          <a:effectLst/>
                          <a:latin typeface="Times New Roman" panose="02020603050405020304" pitchFamily="18" charset="0"/>
                          <a:cs typeface="Times New Roman" panose="02020603050405020304" pitchFamily="18" charset="0"/>
                        </a:rPr>
                        <a:t>,</a:t>
                      </a:r>
                      <a:r>
                        <a:rPr lang="en-SG" sz="2000" b="0" i="0" u="none" strike="noStrike" dirty="0">
                          <a:solidFill>
                            <a:srgbClr val="000000"/>
                          </a:solidFill>
                          <a:effectLst/>
                          <a:latin typeface="Times New Roman" panose="02020603050405020304" pitchFamily="18" charset="0"/>
                          <a:cs typeface="Times New Roman" panose="02020603050405020304" pitchFamily="18" charset="0"/>
                        </a:rPr>
                        <a:t>244</a:t>
                      </a:r>
                      <a:r>
                        <a:rPr lang="mn-MN" sz="2000" b="0" i="0" u="none" strike="noStrike" dirty="0">
                          <a:solidFill>
                            <a:srgbClr val="000000"/>
                          </a:solidFill>
                          <a:effectLst/>
                          <a:latin typeface="Times New Roman" panose="02020603050405020304" pitchFamily="18" charset="0"/>
                          <a:cs typeface="Times New Roman" panose="02020603050405020304" pitchFamily="18" charset="0"/>
                        </a:rPr>
                        <a:t>,</a:t>
                      </a:r>
                      <a:r>
                        <a:rPr lang="en-SG" sz="2000" b="0" i="0" u="none" strike="noStrike" dirty="0">
                          <a:solidFill>
                            <a:srgbClr val="000000"/>
                          </a:solidFill>
                          <a:effectLst/>
                          <a:latin typeface="Times New Roman" panose="02020603050405020304" pitchFamily="18" charset="0"/>
                          <a:cs typeface="Times New Roman" panose="02020603050405020304" pitchFamily="18" charset="0"/>
                        </a:rPr>
                        <a:t>300</a:t>
                      </a:r>
                    </a:p>
                  </a:txBody>
                  <a:tcPr marL="5576" marR="5576" marT="5576" marB="0" anchor="ctr"/>
                </a:tc>
                <a:tc>
                  <a:txBody>
                    <a:bodyPr/>
                    <a:lstStyle/>
                    <a:p>
                      <a:pPr algn="l" rtl="0" fontAlgn="ctr"/>
                      <a:r>
                        <a:rPr lang="mn-MN" sz="2000" u="none" strike="noStrike" dirty="0">
                          <a:effectLst/>
                          <a:latin typeface="Times New Roman" panose="02020603050405020304" pitchFamily="18" charset="0"/>
                          <a:cs typeface="Times New Roman" panose="02020603050405020304" pitchFamily="18" charset="0"/>
                        </a:rPr>
                        <a:t>Эрхэт</a:t>
                      </a:r>
                      <a:r>
                        <a:rPr lang="mn-MN" sz="2000" u="none" strike="noStrike" baseline="0" dirty="0">
                          <a:effectLst/>
                          <a:latin typeface="Times New Roman" panose="02020603050405020304" pitchFamily="18" charset="0"/>
                          <a:cs typeface="Times New Roman" panose="02020603050405020304" pitchFamily="18" charset="0"/>
                        </a:rPr>
                        <a:t> төв Констракшн</a:t>
                      </a:r>
                      <a:r>
                        <a:rPr lang="mn-MN" sz="2000" u="none" strike="noStrike" dirty="0">
                          <a:effectLst/>
                          <a:latin typeface="Times New Roman" panose="02020603050405020304" pitchFamily="18" charset="0"/>
                          <a:cs typeface="Times New Roman" panose="02020603050405020304" pitchFamily="18" charset="0"/>
                        </a:rPr>
                        <a:t> гүйцэтгэсэн</a:t>
                      </a:r>
                      <a:endParaRPr lang="mn-M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extLst>
                  <a:ext uri="{0D108BD9-81ED-4DB2-BD59-A6C34878D82A}">
                    <a16:rowId xmlns:a16="http://schemas.microsoft.com/office/drawing/2014/main" val="1448248039"/>
                  </a:ext>
                </a:extLst>
              </a:tr>
              <a:tr h="598745">
                <a:tc>
                  <a:txBody>
                    <a:bodyPr/>
                    <a:lstStyle/>
                    <a:p>
                      <a:pPr algn="l" rtl="0" fontAlgn="ctr"/>
                      <a:r>
                        <a:rPr lang="en-SG" sz="2000" u="none" strike="noStrike">
                          <a:effectLst/>
                          <a:latin typeface="Times New Roman" panose="02020603050405020304" pitchFamily="18" charset="0"/>
                          <a:cs typeface="Times New Roman" panose="02020603050405020304" pitchFamily="18" charset="0"/>
                        </a:rPr>
                        <a:t>4</a:t>
                      </a:r>
                      <a:endParaRPr lang="en-SG" sz="2000" b="0" i="0" u="none" strike="noStrike">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2000" u="none" strike="noStrike" dirty="0">
                          <a:effectLst/>
                          <a:latin typeface="Times New Roman" panose="02020603050405020304" pitchFamily="18" charset="0"/>
                          <a:cs typeface="Times New Roman" panose="02020603050405020304" pitchFamily="18" charset="0"/>
                        </a:rPr>
                        <a:t>Худгийн дулаалганд</a:t>
                      </a:r>
                      <a:endParaRPr lang="mn-M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2000" b="0" i="0" u="none" strike="noStrike" dirty="0">
                          <a:solidFill>
                            <a:schemeClr val="dk1"/>
                          </a:solidFill>
                          <a:effectLst/>
                          <a:latin typeface="Times New Roman" panose="02020603050405020304" pitchFamily="18" charset="0"/>
                          <a:cs typeface="Times New Roman" panose="02020603050405020304" pitchFamily="18" charset="0"/>
                        </a:rPr>
                        <a:t>8,005,800</a:t>
                      </a:r>
                      <a:endParaRPr lang="en-SG"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2000" b="0" i="0" u="none" strike="noStrike" dirty="0">
                          <a:solidFill>
                            <a:srgbClr val="000000"/>
                          </a:solidFill>
                          <a:effectLst/>
                          <a:latin typeface="Times New Roman" panose="02020603050405020304" pitchFamily="18" charset="0"/>
                          <a:cs typeface="Times New Roman" panose="02020603050405020304" pitchFamily="18" charset="0"/>
                        </a:rPr>
                        <a:t>8,005,800</a:t>
                      </a:r>
                      <a:endParaRPr lang="en-SG"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2000" u="none" strike="noStrike" dirty="0">
                          <a:effectLst/>
                          <a:latin typeface="Times New Roman" panose="02020603050405020304" pitchFamily="18" charset="0"/>
                          <a:cs typeface="Times New Roman" panose="02020603050405020304" pitchFamily="18" charset="0"/>
                        </a:rPr>
                        <a:t>Эс Зэт Эс Ган хийц ХХК</a:t>
                      </a:r>
                      <a:r>
                        <a:rPr lang="mn-MN" sz="2000" u="none" strike="noStrike" baseline="0" dirty="0">
                          <a:effectLst/>
                          <a:latin typeface="Times New Roman" panose="02020603050405020304" pitchFamily="18" charset="0"/>
                          <a:cs typeface="Times New Roman" panose="02020603050405020304" pitchFamily="18" charset="0"/>
                        </a:rPr>
                        <a:t> гүйцэтгэсэн</a:t>
                      </a:r>
                      <a:endParaRPr lang="mn-M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extLst>
                  <a:ext uri="{0D108BD9-81ED-4DB2-BD59-A6C34878D82A}">
                    <a16:rowId xmlns:a16="http://schemas.microsoft.com/office/drawing/2014/main" val="2624371499"/>
                  </a:ext>
                </a:extLst>
              </a:tr>
              <a:tr h="676416">
                <a:tc>
                  <a:txBody>
                    <a:bodyPr/>
                    <a:lstStyle/>
                    <a:p>
                      <a:pPr algn="l" rtl="0" fontAlgn="ctr"/>
                      <a:r>
                        <a:rPr lang="mn-MN" sz="2000" b="0" i="0" u="none" strike="noStrike" dirty="0">
                          <a:solidFill>
                            <a:srgbClr val="000000"/>
                          </a:solidFill>
                          <a:effectLst/>
                          <a:latin typeface="Times New Roman" panose="02020603050405020304" pitchFamily="18" charset="0"/>
                          <a:cs typeface="Times New Roman" panose="02020603050405020304" pitchFamily="18" charset="0"/>
                        </a:rPr>
                        <a:t>5</a:t>
                      </a:r>
                      <a:endParaRPr lang="en-SG"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2000" b="0" i="0" u="none" strike="noStrike" dirty="0">
                          <a:solidFill>
                            <a:srgbClr val="000000"/>
                          </a:solidFill>
                          <a:effectLst/>
                          <a:latin typeface="Times New Roman" panose="02020603050405020304" pitchFamily="18" charset="0"/>
                          <a:cs typeface="Times New Roman" panose="02020603050405020304" pitchFamily="18" charset="0"/>
                        </a:rPr>
                        <a:t>Худгийг</a:t>
                      </a:r>
                      <a:r>
                        <a:rPr lang="mn-MN" sz="2000" b="0" i="0" u="none" strike="noStrike" baseline="0" dirty="0">
                          <a:solidFill>
                            <a:srgbClr val="000000"/>
                          </a:solidFill>
                          <a:effectLst/>
                          <a:latin typeface="Times New Roman" panose="02020603050405020304" pitchFamily="18" charset="0"/>
                          <a:cs typeface="Times New Roman" panose="02020603050405020304" pitchFamily="18" charset="0"/>
                        </a:rPr>
                        <a:t> хашаажуулахад</a:t>
                      </a:r>
                      <a:endParaRPr lang="mn-M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2000" b="0" i="0" u="none" strike="noStrike" dirty="0">
                          <a:solidFill>
                            <a:srgbClr val="000000"/>
                          </a:solidFill>
                          <a:effectLst/>
                          <a:latin typeface="Times New Roman" panose="02020603050405020304" pitchFamily="18" charset="0"/>
                          <a:cs typeface="Times New Roman" panose="02020603050405020304" pitchFamily="18" charset="0"/>
                        </a:rPr>
                        <a:t>9,500,000</a:t>
                      </a:r>
                      <a:endParaRPr lang="en-SG"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2000" b="0" i="0" u="none" strike="noStrike" dirty="0">
                          <a:solidFill>
                            <a:srgbClr val="000000"/>
                          </a:solidFill>
                          <a:effectLst/>
                          <a:latin typeface="Times New Roman" panose="02020603050405020304" pitchFamily="18" charset="0"/>
                          <a:cs typeface="Times New Roman" panose="02020603050405020304" pitchFamily="18" charset="0"/>
                        </a:rPr>
                        <a:t>9,500,000</a:t>
                      </a:r>
                      <a:endParaRPr lang="en-SG"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mn-MN" sz="2000" u="none" strike="noStrike" dirty="0">
                          <a:effectLst/>
                          <a:latin typeface="Times New Roman" panose="02020603050405020304" pitchFamily="18" charset="0"/>
                          <a:cs typeface="Times New Roman" panose="02020603050405020304" pitchFamily="18" charset="0"/>
                        </a:rPr>
                        <a:t>Эс Зэт Эс Ган хийц ХХК</a:t>
                      </a:r>
                      <a:r>
                        <a:rPr lang="mn-MN" sz="2000" u="none" strike="noStrike" baseline="0" dirty="0">
                          <a:effectLst/>
                          <a:latin typeface="Times New Roman" panose="02020603050405020304" pitchFamily="18" charset="0"/>
                          <a:cs typeface="Times New Roman" panose="02020603050405020304" pitchFamily="18" charset="0"/>
                        </a:rPr>
                        <a:t> гүйцэтгэсэн</a:t>
                      </a:r>
                      <a:endParaRPr lang="mn-MN" sz="2000" b="0" i="0" u="none" strike="noStrike" dirty="0">
                        <a:solidFill>
                          <a:srgbClr val="000000"/>
                        </a:solidFill>
                        <a:effectLst/>
                        <a:latin typeface="Times New Roman" panose="02020603050405020304" pitchFamily="18" charset="0"/>
                        <a:cs typeface="Times New Roman" panose="02020603050405020304" pitchFamily="18" charset="0"/>
                      </a:endParaRPr>
                    </a:p>
                    <a:p>
                      <a:pPr algn="l" rtl="0" fontAlgn="ctr"/>
                      <a:endParaRPr lang="mn-M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extLst>
                  <a:ext uri="{0D108BD9-81ED-4DB2-BD59-A6C34878D82A}">
                    <a16:rowId xmlns:a16="http://schemas.microsoft.com/office/drawing/2014/main" val="1534685967"/>
                  </a:ext>
                </a:extLst>
              </a:tr>
              <a:tr h="341274">
                <a:tc>
                  <a:txBody>
                    <a:bodyPr/>
                    <a:lstStyle/>
                    <a:p>
                      <a:pPr algn="l" rtl="0" fontAlgn="ctr"/>
                      <a:r>
                        <a:rPr lang="mn-MN" sz="2000" b="0" i="0" u="none" strike="noStrike" dirty="0">
                          <a:solidFill>
                            <a:srgbClr val="000000"/>
                          </a:solidFill>
                          <a:effectLst/>
                          <a:latin typeface="Times New Roman" panose="02020603050405020304" pitchFamily="18" charset="0"/>
                          <a:cs typeface="Times New Roman" panose="02020603050405020304" pitchFamily="18" charset="0"/>
                        </a:rPr>
                        <a:t>6</a:t>
                      </a:r>
                      <a:endParaRPr lang="en-SG"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2000" b="0" i="0" u="none" strike="noStrike" dirty="0">
                          <a:solidFill>
                            <a:srgbClr val="000000"/>
                          </a:solidFill>
                          <a:effectLst/>
                          <a:latin typeface="Times New Roman" panose="02020603050405020304" pitchFamily="18" charset="0"/>
                          <a:cs typeface="Times New Roman" panose="02020603050405020304" pitchFamily="18" charset="0"/>
                        </a:rPr>
                        <a:t>Худгийн цахим төхөөрөмж</a:t>
                      </a:r>
                    </a:p>
                  </a:txBody>
                  <a:tcPr marL="5576" marR="5576" marT="5576" marB="0" anchor="ctr"/>
                </a:tc>
                <a:tc>
                  <a:txBody>
                    <a:bodyPr/>
                    <a:lstStyle/>
                    <a:p>
                      <a:pPr algn="l" rtl="0" fontAlgn="ctr"/>
                      <a:r>
                        <a:rPr lang="mn-MN" sz="2000" b="0" i="0" u="none" strike="noStrike" dirty="0">
                          <a:solidFill>
                            <a:srgbClr val="000000"/>
                          </a:solidFill>
                          <a:effectLst/>
                          <a:latin typeface="Times New Roman" panose="02020603050405020304" pitchFamily="18" charset="0"/>
                          <a:cs typeface="Times New Roman" panose="02020603050405020304" pitchFamily="18" charset="0"/>
                        </a:rPr>
                        <a:t>9,000,000</a:t>
                      </a:r>
                      <a:endParaRPr lang="en-SG"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endParaRPr lang="en-SG"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2000" b="0" i="0" u="none" strike="noStrike" dirty="0">
                          <a:solidFill>
                            <a:srgbClr val="000000"/>
                          </a:solidFill>
                          <a:effectLst/>
                          <a:latin typeface="Times New Roman" panose="02020603050405020304" pitchFamily="18" charset="0"/>
                          <a:cs typeface="Times New Roman" panose="02020603050405020304" pitchFamily="18" charset="0"/>
                        </a:rPr>
                        <a:t>Санхүүжилт</a:t>
                      </a:r>
                      <a:r>
                        <a:rPr lang="mn-MN" sz="2000" b="0" i="0" u="none" strike="noStrike" baseline="0" dirty="0">
                          <a:solidFill>
                            <a:srgbClr val="000000"/>
                          </a:solidFill>
                          <a:effectLst/>
                          <a:latin typeface="Times New Roman" panose="02020603050405020304" pitchFamily="18" charset="0"/>
                          <a:cs typeface="Times New Roman" panose="02020603050405020304" pitchFamily="18" charset="0"/>
                        </a:rPr>
                        <a:t> нь дутсанаас хийгдээгүй</a:t>
                      </a:r>
                      <a:endParaRPr lang="mn-M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extLst>
                  <a:ext uri="{0D108BD9-81ED-4DB2-BD59-A6C34878D82A}">
                    <a16:rowId xmlns:a16="http://schemas.microsoft.com/office/drawing/2014/main" val="672407991"/>
                  </a:ext>
                </a:extLst>
              </a:tr>
              <a:tr h="352078">
                <a:tc>
                  <a:txBody>
                    <a:bodyPr/>
                    <a:lstStyle/>
                    <a:p>
                      <a:pPr algn="l" rtl="0" fontAlgn="ctr"/>
                      <a:endParaRPr lang="en-SG"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endParaRPr lang="mn-M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endParaRPr lang="en-SG"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endParaRPr lang="en-SG"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endParaRPr lang="mn-M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extLst>
                  <a:ext uri="{0D108BD9-81ED-4DB2-BD59-A6C34878D82A}">
                    <a16:rowId xmlns:a16="http://schemas.microsoft.com/office/drawing/2014/main" val="3296011537"/>
                  </a:ext>
                </a:extLst>
              </a:tr>
              <a:tr h="670513">
                <a:tc gridSpan="2">
                  <a:txBody>
                    <a:bodyPr/>
                    <a:lstStyle/>
                    <a:p>
                      <a:pPr algn="l" rtl="0" fontAlgn="ctr"/>
                      <a:r>
                        <a:rPr lang="mn-MN" sz="2000" u="none" strike="noStrike" dirty="0">
                          <a:effectLst/>
                          <a:latin typeface="Times New Roman" panose="02020603050405020304" pitchFamily="18" charset="0"/>
                          <a:cs typeface="Times New Roman" panose="02020603050405020304" pitchFamily="18" charset="0"/>
                        </a:rPr>
                        <a:t>Нийт дүн</a:t>
                      </a:r>
                      <a:endParaRPr lang="mn-MN"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hMerge="1">
                  <a:txBody>
                    <a:bodyPr/>
                    <a:lstStyle/>
                    <a:p>
                      <a:endParaRPr lang="en-SG"/>
                    </a:p>
                  </a:txBody>
                  <a:tcPr/>
                </a:tc>
                <a:tc>
                  <a:txBody>
                    <a:bodyPr/>
                    <a:lstStyle/>
                    <a:p>
                      <a:pPr algn="l" rtl="0" fontAlgn="ctr"/>
                      <a:r>
                        <a:rPr lang="mn-MN" sz="2000" b="0" i="0" u="none" strike="noStrike" dirty="0">
                          <a:solidFill>
                            <a:schemeClr val="dk1"/>
                          </a:solidFill>
                          <a:effectLst/>
                          <a:latin typeface="Times New Roman" panose="02020603050405020304" pitchFamily="18" charset="0"/>
                          <a:cs typeface="Times New Roman" panose="02020603050405020304" pitchFamily="18" charset="0"/>
                        </a:rPr>
                        <a:t>70,443,</a:t>
                      </a:r>
                      <a:r>
                        <a:rPr lang="en-US" sz="2000" b="0" i="0" u="none" strike="noStrike" dirty="0">
                          <a:solidFill>
                            <a:schemeClr val="dk1"/>
                          </a:solidFill>
                          <a:effectLst/>
                          <a:latin typeface="Times New Roman" panose="02020603050405020304" pitchFamily="18" charset="0"/>
                          <a:cs typeface="Times New Roman" panose="02020603050405020304" pitchFamily="18" charset="0"/>
                        </a:rPr>
                        <a:t>6</a:t>
                      </a:r>
                      <a:r>
                        <a:rPr lang="mn-MN" sz="2000" b="0" i="0" u="none" strike="noStrike" dirty="0">
                          <a:solidFill>
                            <a:schemeClr val="dk1"/>
                          </a:solidFill>
                          <a:effectLst/>
                          <a:latin typeface="Times New Roman" panose="02020603050405020304" pitchFamily="18" charset="0"/>
                          <a:cs typeface="Times New Roman" panose="02020603050405020304" pitchFamily="18" charset="0"/>
                        </a:rPr>
                        <a:t>00</a:t>
                      </a:r>
                      <a:endParaRPr lang="en-SG"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rtl="0" fontAlgn="ctr"/>
                      <a:r>
                        <a:rPr lang="mn-MN" sz="2000" u="none" strike="noStrike" dirty="0">
                          <a:effectLst/>
                          <a:latin typeface="Times New Roman" panose="02020603050405020304" pitchFamily="18" charset="0"/>
                          <a:cs typeface="Times New Roman" panose="02020603050405020304" pitchFamily="18" charset="0"/>
                        </a:rPr>
                        <a:t>59,453,209</a:t>
                      </a:r>
                      <a:endParaRPr lang="en-SG"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nchor="ctr"/>
                </a:tc>
                <a:tc>
                  <a:txBody>
                    <a:bodyPr/>
                    <a:lstStyle/>
                    <a:p>
                      <a:pPr algn="l" fontAlgn="t"/>
                      <a:r>
                        <a:rPr lang="en-SG" sz="1400" u="none" strike="noStrike" dirty="0">
                          <a:effectLst/>
                          <a:latin typeface="Times New Roman" panose="02020603050405020304" pitchFamily="18" charset="0"/>
                          <a:cs typeface="Times New Roman" panose="02020603050405020304" pitchFamily="18" charset="0"/>
                        </a:rPr>
                        <a:t> </a:t>
                      </a:r>
                      <a:endParaRPr lang="en-SG"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76" marR="5576" marT="5576" marB="0"/>
                </a:tc>
                <a:extLst>
                  <a:ext uri="{0D108BD9-81ED-4DB2-BD59-A6C34878D82A}">
                    <a16:rowId xmlns:a16="http://schemas.microsoft.com/office/drawing/2014/main" val="3388710584"/>
                  </a:ext>
                </a:extLst>
              </a:tr>
            </a:tbl>
          </a:graphicData>
        </a:graphic>
      </p:graphicFrame>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849" y="262563"/>
            <a:ext cx="1071563" cy="1071563"/>
          </a:xfrm>
          <a:prstGeom prst="rect">
            <a:avLst/>
          </a:prstGeom>
        </p:spPr>
      </p:pic>
    </p:spTree>
    <p:extLst>
      <p:ext uri="{BB962C8B-B14F-4D97-AF65-F5344CB8AC3E}">
        <p14:creationId xmlns:p14="http://schemas.microsoft.com/office/powerpoint/2010/main" val="3205972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2021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1104900" y="1427922"/>
            <a:ext cx="9982200" cy="4572000"/>
          </a:xfrm>
        </p:spPr>
        <p:txBody>
          <a:bodyPr>
            <a:normAutofit fontScale="92500"/>
          </a:bodyPr>
          <a:lstStyle/>
          <a:p>
            <a:pPr marL="0" indent="0">
              <a:buNone/>
            </a:pPr>
            <a:r>
              <a:rPr lang="mn-MN" sz="2800" b="1" dirty="0">
                <a:latin typeface="Times New Roman" panose="02020603050405020304" pitchFamily="18" charset="0"/>
                <a:cs typeface="Times New Roman" panose="02020603050405020304" pitchFamily="18" charset="0"/>
              </a:rPr>
              <a:t>  3.</a:t>
            </a:r>
            <a:r>
              <a:rPr lang="mn-MN" sz="2800" b="1" u="sng" dirty="0">
                <a:latin typeface="Times New Roman" panose="02020603050405020304" pitchFamily="18" charset="0"/>
                <a:cs typeface="Times New Roman" panose="02020603050405020304" pitchFamily="18" charset="0"/>
              </a:rPr>
              <a:t>Сум хөгжүүлэх сан</a:t>
            </a:r>
            <a:endParaRPr lang="en-SG" sz="2800" dirty="0">
              <a:latin typeface="Times New Roman" panose="02020603050405020304" pitchFamily="18" charset="0"/>
              <a:cs typeface="Times New Roman" panose="02020603050405020304" pitchFamily="18" charset="0"/>
            </a:endParaRPr>
          </a:p>
          <a:p>
            <a:pPr marL="0" indent="0" algn="just">
              <a:buNone/>
            </a:pPr>
            <a:r>
              <a:rPr lang="mn-MN" sz="2800" dirty="0">
                <a:latin typeface="Times New Roman" panose="02020603050405020304" pitchFamily="18" charset="0"/>
                <a:cs typeface="Times New Roman" panose="02020603050405020304" pitchFamily="18" charset="0"/>
              </a:rPr>
              <a:t>       УСНББОУСтандартын дагуу нягтлан бодох бүртгэлийн аккурэль зарчмын дагуу зардлыг гарсан үед нь хүлээн зєвшєєрч бүртгэсэн. </a:t>
            </a:r>
            <a:endParaRPr lang="en-SG" sz="2800" dirty="0">
              <a:latin typeface="Times New Roman" panose="02020603050405020304" pitchFamily="18" charset="0"/>
              <a:cs typeface="Times New Roman" panose="02020603050405020304" pitchFamily="18" charset="0"/>
            </a:endParaRPr>
          </a:p>
          <a:p>
            <a:pPr marL="0" indent="0" algn="just">
              <a:buNone/>
            </a:pPr>
            <a:r>
              <a:rPr lang="mn-MN" sz="2800" dirty="0">
                <a:latin typeface="Times New Roman" panose="02020603050405020304" pitchFamily="18" charset="0"/>
                <a:cs typeface="Times New Roman" panose="02020603050405020304" pitchFamily="18" charset="0"/>
              </a:rPr>
              <a:t>       Мєнгє, түүнтэй адилтгах хєрєнгє нь дараах зүйлсээс бүрдсэн болно. </a:t>
            </a:r>
            <a:endParaRPr lang="en-SG" sz="2800" dirty="0">
              <a:latin typeface="Times New Roman" panose="02020603050405020304" pitchFamily="18" charset="0"/>
              <a:cs typeface="Times New Roman" panose="02020603050405020304" pitchFamily="18" charset="0"/>
            </a:endParaRPr>
          </a:p>
          <a:p>
            <a:pPr marL="0" indent="0" algn="just">
              <a:buNone/>
            </a:pPr>
            <a:r>
              <a:rPr lang="mn-MN" sz="2800" dirty="0">
                <a:latin typeface="Times New Roman" panose="02020603050405020304" pitchFamily="18" charset="0"/>
                <a:cs typeface="Times New Roman" panose="02020603050405020304" pitchFamily="18" charset="0"/>
              </a:rPr>
              <a:t>       Засгийн газрын 153-р тогтоолын дагуу Сум хөгжүүлэх сангийн хөрөнгийг бүрдүүлэх, зарцуулах, тайлагнах, хяналт тавих журмын дагуу үйл ажиллагааны зардал гарсан.</a:t>
            </a:r>
          </a:p>
          <a:p>
            <a:pPr marL="0" indent="0">
              <a:buNone/>
            </a:pPr>
            <a:endParaRPr lang="en-SG" dirty="0"/>
          </a:p>
          <a:p>
            <a:endParaRPr lang="en-SG"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580" y="223838"/>
            <a:ext cx="1027998" cy="1027998"/>
          </a:xfrm>
          <a:prstGeom prst="rect">
            <a:avLst/>
          </a:prstGeom>
        </p:spPr>
      </p:pic>
    </p:spTree>
    <p:extLst>
      <p:ext uri="{BB962C8B-B14F-4D97-AF65-F5344CB8AC3E}">
        <p14:creationId xmlns:p14="http://schemas.microsoft.com/office/powerpoint/2010/main" val="4194815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2021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1104900" y="1330214"/>
            <a:ext cx="10172700" cy="5266055"/>
          </a:xfrm>
        </p:spPr>
        <p:txBody>
          <a:bodyPr>
            <a:normAutofit/>
          </a:bodyPr>
          <a:lstStyle/>
          <a:p>
            <a:pPr marL="0" indent="0" algn="just">
              <a:buNone/>
            </a:pPr>
            <a:r>
              <a:rPr lang="mn-MN" sz="2800" dirty="0">
                <a:latin typeface="Times New Roman" panose="02020603050405020304" pitchFamily="18" charset="0"/>
                <a:cs typeface="Times New Roman" panose="02020603050405020304" pitchFamily="18" charset="0"/>
              </a:rPr>
              <a:t>     2021  онд 7,082,0</a:t>
            </a:r>
            <a:r>
              <a:rPr lang="en-US" sz="2800" dirty="0">
                <a:latin typeface="Times New Roman" panose="02020603050405020304" pitchFamily="18" charset="0"/>
                <a:cs typeface="Times New Roman" panose="02020603050405020304" pitchFamily="18" charset="0"/>
              </a:rPr>
              <a:t> </a:t>
            </a:r>
            <a:r>
              <a:rPr lang="mn-MN" sz="2800" dirty="0">
                <a:latin typeface="Times New Roman" panose="02020603050405020304" pitchFamily="18" charset="0"/>
                <a:cs typeface="Times New Roman" panose="02020603050405020304" pitchFamily="18" charset="0"/>
              </a:rPr>
              <a:t>мянган төгрөгийг Сум хөгжүүлэх сангийн үйл ажиллагаанд зарцуулсан байна. Үүнд:</a:t>
            </a:r>
            <a:endParaRPr lang="en-SG" dirty="0"/>
          </a:p>
        </p:txBody>
      </p:sp>
      <p:graphicFrame>
        <p:nvGraphicFramePr>
          <p:cNvPr id="3" name="Table 2">
            <a:extLst>
              <a:ext uri="{FF2B5EF4-FFF2-40B4-BE49-F238E27FC236}">
                <a16:creationId xmlns:a16="http://schemas.microsoft.com/office/drawing/2014/main" id="{321E74D9-5EBC-40D6-9AAC-6406A11AD066}"/>
              </a:ext>
            </a:extLst>
          </p:cNvPr>
          <p:cNvGraphicFramePr>
            <a:graphicFrameLocks noGrp="1"/>
          </p:cNvGraphicFramePr>
          <p:nvPr>
            <p:extLst>
              <p:ext uri="{D42A27DB-BD31-4B8C-83A1-F6EECF244321}">
                <p14:modId xmlns:p14="http://schemas.microsoft.com/office/powerpoint/2010/main" val="1446567385"/>
              </p:ext>
            </p:extLst>
          </p:nvPr>
        </p:nvGraphicFramePr>
        <p:xfrm>
          <a:off x="1417982" y="2689157"/>
          <a:ext cx="9859618" cy="3281381"/>
        </p:xfrm>
        <a:graphic>
          <a:graphicData uri="http://schemas.openxmlformats.org/drawingml/2006/table">
            <a:tbl>
              <a:tblPr/>
              <a:tblGrid>
                <a:gridCol w="444374">
                  <a:extLst>
                    <a:ext uri="{9D8B030D-6E8A-4147-A177-3AD203B41FA5}">
                      <a16:colId xmlns:a16="http://schemas.microsoft.com/office/drawing/2014/main" val="3610452114"/>
                    </a:ext>
                  </a:extLst>
                </a:gridCol>
                <a:gridCol w="4718261">
                  <a:extLst>
                    <a:ext uri="{9D8B030D-6E8A-4147-A177-3AD203B41FA5}">
                      <a16:colId xmlns:a16="http://schemas.microsoft.com/office/drawing/2014/main" val="1827375206"/>
                    </a:ext>
                  </a:extLst>
                </a:gridCol>
                <a:gridCol w="4696983">
                  <a:extLst>
                    <a:ext uri="{9D8B030D-6E8A-4147-A177-3AD203B41FA5}">
                      <a16:colId xmlns:a16="http://schemas.microsoft.com/office/drawing/2014/main" val="4146971551"/>
                    </a:ext>
                  </a:extLst>
                </a:gridCol>
              </a:tblGrid>
              <a:tr h="552518">
                <a:tc>
                  <a:txBody>
                    <a:bodyPr/>
                    <a:lstStyle/>
                    <a:p>
                      <a:pPr algn="l" fontAlgn="b"/>
                      <a:r>
                        <a:rPr lang="en-SG" sz="1600" b="0" i="0" u="none" strike="noStrike" dirty="0">
                          <a:solidFill>
                            <a:schemeClr val="bg1"/>
                          </a:solidFill>
                          <a:effectLst/>
                          <a:latin typeface="Times New Roman" panose="02020603050405020304" pitchFamily="18"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mn-MN" sz="1600" b="1" i="0" u="none" strike="noStrike">
                          <a:solidFill>
                            <a:schemeClr val="bg1"/>
                          </a:solidFill>
                          <a:effectLst/>
                          <a:latin typeface="Times New Roman" panose="02020603050405020304" pitchFamily="18" charset="0"/>
                        </a:rPr>
                        <a:t>Нэр төрөл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mn-MN" sz="1600" b="1" i="0" u="none" strike="noStrike">
                          <a:solidFill>
                            <a:schemeClr val="bg1"/>
                          </a:solidFill>
                          <a:effectLst/>
                          <a:latin typeface="Times New Roman" panose="02020603050405020304" pitchFamily="18" charset="0"/>
                        </a:rPr>
                        <a:t>Эцсийн үлдэгдэл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056710490"/>
                  </a:ext>
                </a:extLst>
              </a:tr>
              <a:tr h="515643">
                <a:tc>
                  <a:txBody>
                    <a:bodyPr/>
                    <a:lstStyle/>
                    <a:p>
                      <a:pPr algn="l" fontAlgn="b"/>
                      <a:r>
                        <a:rPr lang="en-SG" sz="2000" b="0" i="0" u="none" strike="noStrike" dirty="0">
                          <a:solidFill>
                            <a:schemeClr val="bg1"/>
                          </a:solidFill>
                          <a:effectLst/>
                          <a:latin typeface="Times New Roman" panose="02020603050405020304"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2000" b="0" i="0" u="none" strike="noStrike" dirty="0">
                          <a:solidFill>
                            <a:schemeClr val="bg1"/>
                          </a:solidFill>
                          <a:effectLst/>
                          <a:latin typeface="Times New Roman" panose="02020603050405020304" pitchFamily="18" charset="0"/>
                        </a:rPr>
                        <a:t>Цалингийн зардал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2000" b="0" i="0" u="none" strike="noStrike" dirty="0">
                          <a:solidFill>
                            <a:schemeClr val="bg1"/>
                          </a:solidFill>
                          <a:effectLst/>
                          <a:latin typeface="Times New Roman" panose="02020603050405020304" pitchFamily="18" charset="0"/>
                        </a:rPr>
                        <a:t>5,205,150</a:t>
                      </a:r>
                      <a:r>
                        <a:rPr lang="en-SG" sz="2000" b="0" i="0" u="none" strike="noStrike" dirty="0">
                          <a:solidFill>
                            <a:schemeClr val="bg1"/>
                          </a:solidFill>
                          <a:effectLst/>
                          <a:latin typeface="Times New Roman" panose="02020603050405020304" pitchFamily="18"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300702608"/>
                  </a:ext>
                </a:extLst>
              </a:tr>
              <a:tr h="488486">
                <a:tc>
                  <a:txBody>
                    <a:bodyPr/>
                    <a:lstStyle/>
                    <a:p>
                      <a:pPr algn="l" fontAlgn="b"/>
                      <a:r>
                        <a:rPr lang="en-SG" sz="2000" b="0" i="0" u="none" strike="noStrike" dirty="0">
                          <a:solidFill>
                            <a:schemeClr val="bg1"/>
                          </a:solidFill>
                          <a:effectLst/>
                          <a:latin typeface="Times New Roman" panose="02020603050405020304"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2000" b="0" i="0" u="none" strike="noStrike" dirty="0">
                          <a:solidFill>
                            <a:schemeClr val="bg1"/>
                          </a:solidFill>
                          <a:effectLst/>
                          <a:latin typeface="Times New Roman" panose="02020603050405020304" pitchFamily="18" charset="0"/>
                        </a:rPr>
                        <a:t>НДШ-ийн зардал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n-SG" sz="2000" b="0" i="0" u="none" strike="noStrike" dirty="0">
                          <a:solidFill>
                            <a:schemeClr val="bg1"/>
                          </a:solidFill>
                          <a:effectLst/>
                          <a:latin typeface="Times New Roman" panose="02020603050405020304" pitchFamily="18" charset="0"/>
                        </a:rPr>
                        <a:t>1,2</a:t>
                      </a:r>
                      <a:r>
                        <a:rPr lang="mn-MN" sz="2000" b="0" i="0" u="none" strike="noStrike" dirty="0">
                          <a:solidFill>
                            <a:schemeClr val="bg1"/>
                          </a:solidFill>
                          <a:effectLst/>
                          <a:latin typeface="Times New Roman" panose="02020603050405020304" pitchFamily="18" charset="0"/>
                        </a:rPr>
                        <a:t>21,711</a:t>
                      </a:r>
                      <a:r>
                        <a:rPr lang="en-SG" sz="2000" b="0" i="0" u="none" strike="noStrike" dirty="0">
                          <a:solidFill>
                            <a:schemeClr val="bg1"/>
                          </a:solidFill>
                          <a:effectLst/>
                          <a:latin typeface="Times New Roman" panose="02020603050405020304" pitchFamily="18"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023514866"/>
                  </a:ext>
                </a:extLst>
              </a:tr>
              <a:tr h="429530">
                <a:tc>
                  <a:txBody>
                    <a:bodyPr/>
                    <a:lstStyle/>
                    <a:p>
                      <a:pPr algn="l" fontAlgn="b"/>
                      <a:r>
                        <a:rPr lang="en-SG" sz="2000" b="0" i="0" u="none" strike="noStrike">
                          <a:solidFill>
                            <a:schemeClr val="bg1"/>
                          </a:solidFill>
                          <a:effectLst/>
                          <a:latin typeface="Times New Roman" panose="02020603050405020304"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2000" b="0" i="0" u="none" strike="noStrike" dirty="0">
                          <a:solidFill>
                            <a:schemeClr val="bg1"/>
                          </a:solidFill>
                          <a:effectLst/>
                          <a:latin typeface="Times New Roman" panose="02020603050405020304" pitchFamily="18" charset="0"/>
                        </a:rPr>
                        <a:t>ХАОАТ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2000" b="0" i="0" u="none" strike="noStrike" dirty="0">
                          <a:solidFill>
                            <a:schemeClr val="bg1"/>
                          </a:solidFill>
                          <a:effectLst/>
                          <a:latin typeface="Times New Roman" panose="02020603050405020304" pitchFamily="18" charset="0"/>
                        </a:rPr>
                        <a:t>451,685</a:t>
                      </a:r>
                      <a:r>
                        <a:rPr lang="en-SG" sz="2000" b="0" i="0" u="none" strike="noStrike" dirty="0">
                          <a:solidFill>
                            <a:schemeClr val="bg1"/>
                          </a:solidFill>
                          <a:effectLst/>
                          <a:latin typeface="Times New Roman" panose="02020603050405020304" pitchFamily="18"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960269182"/>
                  </a:ext>
                </a:extLst>
              </a:tr>
              <a:tr h="471642">
                <a:tc>
                  <a:txBody>
                    <a:bodyPr/>
                    <a:lstStyle/>
                    <a:p>
                      <a:pPr algn="l" fontAlgn="b"/>
                      <a:r>
                        <a:rPr lang="en-SG" sz="2000" b="0" i="0" u="none" strike="noStrike">
                          <a:solidFill>
                            <a:schemeClr val="bg1"/>
                          </a:solidFill>
                          <a:effectLst/>
                          <a:latin typeface="Times New Roman" panose="02020603050405020304"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2000" b="0" i="0" u="none" strike="noStrike" dirty="0">
                          <a:solidFill>
                            <a:schemeClr val="bg1"/>
                          </a:solidFill>
                          <a:effectLst/>
                          <a:latin typeface="Times New Roman" panose="02020603050405020304" pitchFamily="18" charset="0"/>
                        </a:rPr>
                        <a:t>Санхүүгийн</a:t>
                      </a:r>
                      <a:r>
                        <a:rPr lang="mn-MN" sz="2000" b="0" i="0" u="none" strike="noStrike" baseline="0" dirty="0">
                          <a:solidFill>
                            <a:schemeClr val="bg1"/>
                          </a:solidFill>
                          <a:effectLst/>
                          <a:latin typeface="Times New Roman" panose="02020603050405020304" pitchFamily="18" charset="0"/>
                        </a:rPr>
                        <a:t> тооцоолох</a:t>
                      </a:r>
                      <a:endParaRPr lang="mn-MN" sz="2000" b="0" i="0" u="none" strike="noStrike" dirty="0">
                        <a:solidFill>
                          <a:schemeClr val="bg1"/>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n-SG" sz="2000" b="0" i="0" u="none" strike="noStrike" dirty="0">
                          <a:solidFill>
                            <a:schemeClr val="bg1"/>
                          </a:solidFill>
                          <a:effectLst/>
                          <a:latin typeface="Times New Roman" panose="02020603050405020304" pitchFamily="18" charset="0"/>
                        </a:rPr>
                        <a:t>203,</a:t>
                      </a:r>
                      <a:r>
                        <a:rPr lang="mn-MN" sz="2000" b="0" i="0" u="none" strike="noStrike" dirty="0">
                          <a:solidFill>
                            <a:schemeClr val="bg1"/>
                          </a:solidFill>
                          <a:effectLst/>
                          <a:latin typeface="Times New Roman" panose="02020603050405020304" pitchFamily="18" charset="0"/>
                        </a:rPr>
                        <a:t>5</a:t>
                      </a:r>
                      <a:r>
                        <a:rPr lang="en-SG" sz="2000" b="0" i="0" u="none" strike="noStrike" dirty="0">
                          <a:solidFill>
                            <a:schemeClr val="bg1"/>
                          </a:solidFill>
                          <a:effectLst/>
                          <a:latin typeface="Times New Roman" panose="02020603050405020304" pitchFamily="18" charset="0"/>
                        </a:rPr>
                        <a:t>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2137242"/>
                  </a:ext>
                </a:extLst>
              </a:tr>
              <a:tr h="411781">
                <a:tc>
                  <a:txBody>
                    <a:bodyPr/>
                    <a:lstStyle/>
                    <a:p>
                      <a:pPr algn="l" fontAlgn="b"/>
                      <a:endParaRPr lang="en-SG" sz="2000" b="0" i="0" u="none" strike="noStrike" dirty="0">
                        <a:solidFill>
                          <a:schemeClr val="bg1"/>
                        </a:solidFill>
                        <a:effectLst/>
                        <a:latin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endParaRPr lang="mn-MN" sz="2000" b="0" i="0" u="none" strike="noStrike">
                        <a:solidFill>
                          <a:schemeClr val="bg1"/>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endParaRPr lang="en-SG" sz="2000" b="0" i="0" u="none" strike="noStrike" dirty="0">
                        <a:solidFill>
                          <a:schemeClr val="bg1"/>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023597042"/>
                  </a:ext>
                </a:extLst>
              </a:tr>
              <a:tr h="411781">
                <a:tc>
                  <a:txBody>
                    <a:bodyPr/>
                    <a:lstStyle/>
                    <a:p>
                      <a:pPr algn="l" fontAlgn="b"/>
                      <a:r>
                        <a:rPr lang="en-SG" sz="2000" b="0" i="0" u="none" strike="noStrike">
                          <a:solidFill>
                            <a:schemeClr val="bg1"/>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mn-MN" sz="2000" b="0" i="0" u="none" strike="noStrike">
                          <a:solidFill>
                            <a:schemeClr val="bg1"/>
                          </a:solidFill>
                          <a:effectLst/>
                          <a:latin typeface="Times New Roman" panose="02020603050405020304" pitchFamily="18" charset="0"/>
                        </a:rPr>
                        <a:t>Нийт дүн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mn-MN" sz="2000" b="0" i="0" u="none" strike="noStrike" dirty="0">
                          <a:solidFill>
                            <a:schemeClr val="bg1"/>
                          </a:solidFill>
                          <a:effectLst/>
                          <a:latin typeface="Times New Roman" panose="02020603050405020304" pitchFamily="18" charset="0"/>
                        </a:rPr>
                        <a:t>7,082,046</a:t>
                      </a:r>
                      <a:r>
                        <a:rPr lang="en-SG" sz="2000" b="0" i="0" u="none" strike="noStrike" dirty="0">
                          <a:solidFill>
                            <a:schemeClr val="bg1"/>
                          </a:solidFill>
                          <a:effectLst/>
                          <a:latin typeface="Times New Roman" panose="02020603050405020304" pitchFamily="18"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35635779"/>
                  </a:ext>
                </a:extLst>
              </a:tr>
            </a:tbl>
          </a:graphicData>
        </a:graphic>
      </p:graphicFrame>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871" y="241256"/>
            <a:ext cx="1088958" cy="1088958"/>
          </a:xfrm>
          <a:prstGeom prst="rect">
            <a:avLst/>
          </a:prstGeom>
        </p:spPr>
      </p:pic>
    </p:spTree>
    <p:extLst>
      <p:ext uri="{BB962C8B-B14F-4D97-AF65-F5344CB8AC3E}">
        <p14:creationId xmlns:p14="http://schemas.microsoft.com/office/powerpoint/2010/main" val="2785593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2021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1141412" y="1518407"/>
            <a:ext cx="9905999" cy="4272794"/>
          </a:xfrm>
        </p:spPr>
        <p:txBody>
          <a:bodyPr/>
          <a:lstStyle/>
          <a:p>
            <a:pPr>
              <a:buFont typeface="Wingdings" panose="05000000000000000000" pitchFamily="2" charset="2"/>
              <a:buChar char="Ø"/>
            </a:pPr>
            <a:r>
              <a:rPr lang="mn-MN" sz="2000" b="1" u="dbl" dirty="0">
                <a:solidFill>
                  <a:schemeClr val="bg1"/>
                </a:solidFill>
                <a:latin typeface="Times New Roman" panose="02020603050405020304" pitchFamily="18" charset="0"/>
                <a:cs typeface="Times New Roman" panose="02020603050405020304" pitchFamily="18" charset="0"/>
              </a:rPr>
              <a:t>САНХҮҮГИЙН ТАЙЛАНГИЙН ТОДРУУЛГИЙН ТАЛААР:</a:t>
            </a:r>
            <a:endParaRPr lang="en-SG" sz="2000" dirty="0">
              <a:solidFill>
                <a:schemeClr val="bg1"/>
              </a:solidFill>
              <a:latin typeface="Times New Roman" panose="02020603050405020304" pitchFamily="18" charset="0"/>
              <a:cs typeface="Times New Roman" panose="02020603050405020304" pitchFamily="18" charset="0"/>
            </a:endParaRPr>
          </a:p>
          <a:p>
            <a:pPr marL="0" indent="0">
              <a:buNone/>
            </a:pPr>
            <a:r>
              <a:rPr lang="mn-MN" sz="2000" b="1" dirty="0">
                <a:solidFill>
                  <a:schemeClr val="bg1"/>
                </a:solidFill>
                <a:latin typeface="Times New Roman" panose="02020603050405020304" pitchFamily="18" charset="0"/>
                <a:cs typeface="Times New Roman" panose="02020603050405020304" pitchFamily="18" charset="0"/>
              </a:rPr>
              <a:t>   1. Мөнгө, түүнтэй адилтгах хөрөнгө </a:t>
            </a:r>
            <a:endParaRPr lang="en-SG" sz="2000" b="1" dirty="0">
              <a:solidFill>
                <a:schemeClr val="bg1"/>
              </a:solidFill>
              <a:latin typeface="Times New Roman" panose="02020603050405020304" pitchFamily="18" charset="0"/>
              <a:cs typeface="Times New Roman" panose="02020603050405020304" pitchFamily="18" charset="0"/>
            </a:endParaRPr>
          </a:p>
          <a:p>
            <a:endParaRPr lang="en-SG" dirty="0"/>
          </a:p>
        </p:txBody>
      </p:sp>
      <p:graphicFrame>
        <p:nvGraphicFramePr>
          <p:cNvPr id="4" name="Table 3">
            <a:extLst>
              <a:ext uri="{FF2B5EF4-FFF2-40B4-BE49-F238E27FC236}">
                <a16:creationId xmlns:a16="http://schemas.microsoft.com/office/drawing/2014/main" id="{093A2726-AF92-4C06-AB05-E1BFAECCFDCD}"/>
              </a:ext>
            </a:extLst>
          </p:cNvPr>
          <p:cNvGraphicFramePr>
            <a:graphicFrameLocks noGrp="1"/>
          </p:cNvGraphicFramePr>
          <p:nvPr>
            <p:extLst>
              <p:ext uri="{D42A27DB-BD31-4B8C-83A1-F6EECF244321}">
                <p14:modId xmlns:p14="http://schemas.microsoft.com/office/powerpoint/2010/main" val="1601064307"/>
              </p:ext>
            </p:extLst>
          </p:nvPr>
        </p:nvGraphicFramePr>
        <p:xfrm>
          <a:off x="855677" y="2467308"/>
          <a:ext cx="10754686" cy="3706649"/>
        </p:xfrm>
        <a:graphic>
          <a:graphicData uri="http://schemas.openxmlformats.org/drawingml/2006/table">
            <a:tbl>
              <a:tblPr/>
              <a:tblGrid>
                <a:gridCol w="668323">
                  <a:extLst>
                    <a:ext uri="{9D8B030D-6E8A-4147-A177-3AD203B41FA5}">
                      <a16:colId xmlns:a16="http://schemas.microsoft.com/office/drawing/2014/main" val="81805657"/>
                    </a:ext>
                  </a:extLst>
                </a:gridCol>
                <a:gridCol w="7132408">
                  <a:extLst>
                    <a:ext uri="{9D8B030D-6E8A-4147-A177-3AD203B41FA5}">
                      <a16:colId xmlns:a16="http://schemas.microsoft.com/office/drawing/2014/main" val="2979463193"/>
                    </a:ext>
                  </a:extLst>
                </a:gridCol>
                <a:gridCol w="2953955">
                  <a:extLst>
                    <a:ext uri="{9D8B030D-6E8A-4147-A177-3AD203B41FA5}">
                      <a16:colId xmlns:a16="http://schemas.microsoft.com/office/drawing/2014/main" val="3971221417"/>
                    </a:ext>
                  </a:extLst>
                </a:gridCol>
              </a:tblGrid>
              <a:tr h="456867">
                <a:tc>
                  <a:txBody>
                    <a:bodyPr/>
                    <a:lstStyle/>
                    <a:p>
                      <a:pPr algn="l" rtl="0" fontAlgn="b"/>
                      <a:r>
                        <a:rPr lang="en-US" sz="2000" b="0" i="0" u="none" strike="noStrike" dirty="0">
                          <a:solidFill>
                            <a:srgbClr val="000000"/>
                          </a:solidFill>
                          <a:effectLst/>
                          <a:latin typeface="Times New Roman" panose="02020603050405020304" pitchFamily="18"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rtl="0" fontAlgn="b"/>
                      <a:r>
                        <a:rPr lang="mn-MN" sz="2000" b="0" i="0" u="none" strike="noStrike" dirty="0">
                          <a:solidFill>
                            <a:srgbClr val="000000"/>
                          </a:solidFill>
                          <a:effectLst/>
                          <a:latin typeface="Times New Roman" panose="02020603050405020304" pitchFamily="18" charset="0"/>
                        </a:rPr>
                        <a:t>Дансны нэр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rtl="0" fontAlgn="b"/>
                      <a:r>
                        <a:rPr lang="mn-MN" sz="2000" b="0" i="0" u="none" strike="noStrike" dirty="0">
                          <a:solidFill>
                            <a:srgbClr val="000000"/>
                          </a:solidFill>
                          <a:effectLst/>
                          <a:latin typeface="Times New Roman" panose="02020603050405020304" pitchFamily="18" charset="0"/>
                        </a:rPr>
                        <a:t> үлдэгдэл</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14375861"/>
                  </a:ext>
                </a:extLst>
              </a:tr>
              <a:tr h="373047">
                <a:tc>
                  <a:txBody>
                    <a:bodyPr/>
                    <a:lstStyle/>
                    <a:p>
                      <a:pPr algn="r" rtl="0" fontAlgn="b"/>
                      <a:r>
                        <a:rPr lang="en-US" sz="2000" b="0" i="0" u="none" strike="noStrike" dirty="0">
                          <a:solidFill>
                            <a:schemeClr val="tx1">
                              <a:lumMod val="85000"/>
                            </a:schemeClr>
                          </a:solidFill>
                          <a:effectLst/>
                          <a:latin typeface="Times New Roman" panose="02020603050405020304" pitchFamily="18"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rtl="0" fontAlgn="b"/>
                      <a:r>
                        <a:rPr lang="mn-MN" sz="2000" b="0" i="0" u="none" strike="noStrike" dirty="0">
                          <a:solidFill>
                            <a:schemeClr val="tx1">
                              <a:lumMod val="85000"/>
                            </a:schemeClr>
                          </a:solidFill>
                          <a:effectLst/>
                          <a:latin typeface="Times New Roman" panose="02020603050405020304" pitchFamily="18" charset="0"/>
                        </a:rPr>
                        <a:t>Орон нутгийн ерөнхий орлого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rtl="0" fontAlgn="b"/>
                      <a:r>
                        <a:rPr lang="mn-MN" sz="2000" b="0" i="0" u="none" strike="noStrike" dirty="0">
                          <a:solidFill>
                            <a:schemeClr val="tx1">
                              <a:lumMod val="85000"/>
                            </a:schemeClr>
                          </a:solidFill>
                          <a:effectLst/>
                          <a:latin typeface="Times New Roman" panose="02020603050405020304" pitchFamily="18" charset="0"/>
                        </a:rPr>
                        <a:t>360,891,577</a:t>
                      </a:r>
                      <a:r>
                        <a:rPr lang="en-US" sz="2000" b="0" i="0" u="none" strike="noStrike" dirty="0">
                          <a:solidFill>
                            <a:schemeClr val="tx1">
                              <a:lumMod val="85000"/>
                            </a:schemeClr>
                          </a:solidFill>
                          <a:effectLst/>
                          <a:latin typeface="Times New Roman" panose="02020603050405020304" pitchFamily="18" charset="0"/>
                        </a:rPr>
                        <a:t>.</a:t>
                      </a:r>
                      <a:r>
                        <a:rPr lang="mn-MN" sz="2000" b="0" i="0" u="none" strike="noStrike" dirty="0">
                          <a:solidFill>
                            <a:schemeClr val="tx1">
                              <a:lumMod val="85000"/>
                            </a:schemeClr>
                          </a:solidFill>
                          <a:effectLst/>
                          <a:latin typeface="Times New Roman" panose="02020603050405020304" pitchFamily="18" charset="0"/>
                        </a:rPr>
                        <a:t>08</a:t>
                      </a:r>
                      <a:endParaRPr lang="en-US" sz="2000" b="0" i="0" u="none" strike="noStrike" dirty="0">
                        <a:solidFill>
                          <a:schemeClr val="tx1">
                            <a:lumMod val="85000"/>
                          </a:schemeClr>
                        </a:solidFill>
                        <a:effectLst/>
                        <a:latin typeface="Times New Roman" panose="02020603050405020304"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03222363"/>
                  </a:ext>
                </a:extLst>
              </a:tr>
              <a:tr h="400050">
                <a:tc>
                  <a:txBody>
                    <a:bodyPr/>
                    <a:lstStyle/>
                    <a:p>
                      <a:pPr algn="r" rtl="0" fontAlgn="b"/>
                      <a:r>
                        <a:rPr lang="en-US" sz="2000" b="0" i="0" u="none" strike="noStrike">
                          <a:solidFill>
                            <a:srgbClr val="000000"/>
                          </a:solidFill>
                          <a:effectLst/>
                          <a:latin typeface="Times New Roman" panose="02020603050405020304" pitchFamily="18"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b"/>
                      <a:r>
                        <a:rPr lang="mn-MN" sz="2000" b="0" i="0" u="none" strike="noStrike" dirty="0">
                          <a:solidFill>
                            <a:srgbClr val="000000"/>
                          </a:solidFill>
                          <a:effectLst/>
                          <a:latin typeface="Times New Roman" panose="02020603050405020304" pitchFamily="18" charset="0"/>
                        </a:rPr>
                        <a:t>ОНХСан</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b"/>
                      <a:r>
                        <a:rPr lang="en-US" sz="2000" b="0" i="0" u="none" strike="noStrike" dirty="0">
                          <a:solidFill>
                            <a:srgbClr val="000000"/>
                          </a:solidFill>
                          <a:effectLst/>
                          <a:latin typeface="Times New Roman" panose="02020603050405020304" pitchFamily="18" charset="0"/>
                        </a:rPr>
                        <a:t>16,908,9</a:t>
                      </a:r>
                      <a:r>
                        <a:rPr lang="mn-MN" sz="2000" b="0" i="0" u="none" strike="noStrike" dirty="0">
                          <a:solidFill>
                            <a:srgbClr val="000000"/>
                          </a:solidFill>
                          <a:effectLst/>
                          <a:latin typeface="Times New Roman" panose="02020603050405020304" pitchFamily="18" charset="0"/>
                        </a:rPr>
                        <a:t>74</a:t>
                      </a:r>
                      <a:r>
                        <a:rPr lang="en-US" sz="2000" b="0" i="0" u="none" strike="noStrike" dirty="0">
                          <a:solidFill>
                            <a:srgbClr val="000000"/>
                          </a:solidFill>
                          <a:effectLst/>
                          <a:latin typeface="Times New Roman" panose="02020603050405020304" pitchFamily="18" charset="0"/>
                        </a:rPr>
                        <a:t>.00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893287932"/>
                  </a:ext>
                </a:extLst>
              </a:tr>
              <a:tr h="400087">
                <a:tc>
                  <a:txBody>
                    <a:bodyPr/>
                    <a:lstStyle/>
                    <a:p>
                      <a:pPr algn="r" rtl="0" fontAlgn="b"/>
                      <a:r>
                        <a:rPr lang="en-US" sz="2000" b="0" i="0" u="none" strike="noStrike">
                          <a:solidFill>
                            <a:srgbClr val="000000"/>
                          </a:solidFill>
                          <a:effectLst/>
                          <a:latin typeface="Times New Roman" panose="02020603050405020304" pitchFamily="18"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b"/>
                      <a:r>
                        <a:rPr lang="mn-MN" sz="2000" b="0" i="0" u="none" strike="noStrike" dirty="0">
                          <a:solidFill>
                            <a:srgbClr val="000000"/>
                          </a:solidFill>
                          <a:effectLst/>
                          <a:latin typeface="Times New Roman" panose="02020603050405020304" pitchFamily="18" charset="0"/>
                        </a:rPr>
                        <a:t>Сум хөгжүүлэх сан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b"/>
                      <a:r>
                        <a:rPr lang="en-US" sz="2000" b="0" i="0" u="none" strike="noStrike" dirty="0">
                          <a:solidFill>
                            <a:srgbClr val="000000"/>
                          </a:solidFill>
                          <a:effectLst/>
                          <a:latin typeface="Times New Roman" panose="02020603050405020304" pitchFamily="18" charset="0"/>
                        </a:rPr>
                        <a:t>142,658,458.87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59856148"/>
                  </a:ext>
                </a:extLst>
              </a:tr>
              <a:tr h="400124">
                <a:tc>
                  <a:txBody>
                    <a:bodyPr/>
                    <a:lstStyle/>
                    <a:p>
                      <a:pPr algn="r" rtl="0" fontAlgn="b"/>
                      <a:r>
                        <a:rPr lang="en-US" sz="2000" b="0" i="0" u="none" strike="noStrike">
                          <a:solidFill>
                            <a:srgbClr val="000000"/>
                          </a:solidFill>
                          <a:effectLst/>
                          <a:latin typeface="Times New Roman" panose="02020603050405020304" pitchFamily="18"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b"/>
                      <a:r>
                        <a:rPr lang="mn-MN" sz="2000" b="0" i="0" u="none" strike="noStrike">
                          <a:solidFill>
                            <a:srgbClr val="000000"/>
                          </a:solidFill>
                          <a:effectLst/>
                          <a:latin typeface="Times New Roman" panose="02020603050405020304" pitchFamily="18" charset="0"/>
                        </a:rPr>
                        <a:t>Байгаль хамгаалах сан</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b"/>
                      <a:r>
                        <a:rPr lang="en-US" sz="2000" b="0" i="0" u="none" strike="noStrike" dirty="0">
                          <a:solidFill>
                            <a:srgbClr val="000000"/>
                          </a:solidFill>
                          <a:effectLst/>
                          <a:latin typeface="Times New Roman" panose="02020603050405020304" pitchFamily="18" charset="0"/>
                        </a:rPr>
                        <a:t>17,300,000.00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352280079"/>
                  </a:ext>
                </a:extLst>
              </a:tr>
              <a:tr h="447638">
                <a:tc>
                  <a:txBody>
                    <a:bodyPr/>
                    <a:lstStyle/>
                    <a:p>
                      <a:pPr algn="r" rtl="0" fontAlgn="b"/>
                      <a:r>
                        <a:rPr lang="en-US" sz="2000" b="0" i="0" u="none" strike="noStrike" dirty="0">
                          <a:solidFill>
                            <a:srgbClr val="000000"/>
                          </a:solidFill>
                          <a:effectLst/>
                          <a:latin typeface="Times New Roman" panose="02020603050405020304" pitchFamily="18"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b"/>
                      <a:r>
                        <a:rPr lang="mn-MN" sz="2000" b="0" i="0" u="none" strike="noStrike" dirty="0">
                          <a:solidFill>
                            <a:srgbClr val="000000"/>
                          </a:solidFill>
                          <a:effectLst/>
                          <a:latin typeface="Times New Roman" panose="02020603050405020304" pitchFamily="18" charset="0"/>
                        </a:rPr>
                        <a:t>Эмийн</a:t>
                      </a:r>
                      <a:r>
                        <a:rPr lang="mn-MN" sz="2000" b="0" i="0" u="none" strike="noStrike" baseline="0" dirty="0">
                          <a:solidFill>
                            <a:srgbClr val="000000"/>
                          </a:solidFill>
                          <a:effectLst/>
                          <a:latin typeface="Times New Roman" panose="02020603050405020304" pitchFamily="18" charset="0"/>
                        </a:rPr>
                        <a:t> эргэлтийн сан</a:t>
                      </a:r>
                      <a:endParaRPr lang="mn-MN" sz="2000" b="0" i="0" u="none" strike="noStrike" dirty="0">
                        <a:solidFill>
                          <a:srgbClr val="000000"/>
                        </a:solidFill>
                        <a:effectLst/>
                        <a:latin typeface="Times New Roman" panose="02020603050405020304"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b"/>
                      <a:r>
                        <a:rPr lang="mn-MN" sz="2000" b="0" i="0" u="none" strike="noStrike" dirty="0">
                          <a:solidFill>
                            <a:srgbClr val="000000"/>
                          </a:solidFill>
                          <a:effectLst/>
                          <a:latin typeface="Times New Roman" panose="02020603050405020304" pitchFamily="18" charset="0"/>
                        </a:rPr>
                        <a:t>2,174,220.50</a:t>
                      </a:r>
                      <a:endParaRPr lang="en-US" sz="2000" b="0" i="0" u="none" strike="noStrike" dirty="0">
                        <a:solidFill>
                          <a:srgbClr val="000000"/>
                        </a:solidFill>
                        <a:effectLst/>
                        <a:latin typeface="Times New Roman" panose="02020603050405020304"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327076176"/>
                  </a:ext>
                </a:extLst>
              </a:tr>
              <a:tr h="390673">
                <a:tc>
                  <a:txBody>
                    <a:bodyPr/>
                    <a:lstStyle/>
                    <a:p>
                      <a:pPr algn="r" rtl="0" fontAlgn="b"/>
                      <a:r>
                        <a:rPr lang="mn-MN" sz="2000" b="0" i="0" u="none" strike="noStrike" dirty="0">
                          <a:solidFill>
                            <a:srgbClr val="000000"/>
                          </a:solidFill>
                          <a:effectLst/>
                          <a:latin typeface="Times New Roman" panose="02020603050405020304" pitchFamily="18" charset="0"/>
                        </a:rPr>
                        <a:t>6</a:t>
                      </a:r>
                      <a:endParaRPr lang="en-US" sz="2000" b="0" i="0" u="none" strike="noStrike" dirty="0">
                        <a:solidFill>
                          <a:srgbClr val="000000"/>
                        </a:solidFill>
                        <a:effectLst/>
                        <a:latin typeface="Times New Roman" panose="02020603050405020304"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b"/>
                      <a:r>
                        <a:rPr lang="mn-MN" sz="2000" b="0" i="0" u="none" strike="noStrike" dirty="0">
                          <a:solidFill>
                            <a:srgbClr val="000000"/>
                          </a:solidFill>
                          <a:effectLst/>
                          <a:latin typeface="Times New Roman" panose="02020603050405020304" pitchFamily="18" charset="0"/>
                        </a:rPr>
                        <a:t>Эмнэлэг</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b"/>
                      <a:r>
                        <a:rPr lang="mn-MN" sz="2000" b="0" i="0" u="none" strike="noStrike" dirty="0">
                          <a:solidFill>
                            <a:srgbClr val="000000"/>
                          </a:solidFill>
                          <a:effectLst/>
                          <a:latin typeface="Times New Roman" panose="02020603050405020304" pitchFamily="18" charset="0"/>
                        </a:rPr>
                        <a:t>5,644,065.40</a:t>
                      </a:r>
                      <a:endParaRPr lang="en-US" sz="2000" b="0" i="0" u="none" strike="noStrike" dirty="0">
                        <a:solidFill>
                          <a:srgbClr val="000000"/>
                        </a:solidFill>
                        <a:effectLst/>
                        <a:latin typeface="Times New Roman" panose="02020603050405020304"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664973584"/>
                  </a:ext>
                </a:extLst>
              </a:tr>
              <a:tr h="390525">
                <a:tc>
                  <a:txBody>
                    <a:bodyPr/>
                    <a:lstStyle/>
                    <a:p>
                      <a:pPr algn="r" rtl="0" fontAlgn="b"/>
                      <a:r>
                        <a:rPr lang="en-US" sz="2000" b="0" i="0" u="none" strike="noStrike" dirty="0">
                          <a:solidFill>
                            <a:srgbClr val="000000"/>
                          </a:solidFill>
                          <a:effectLst/>
                          <a:latin typeface="Times New Roman" panose="02020603050405020304" pitchFamily="18"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b"/>
                      <a:r>
                        <a:rPr lang="mn-MN" sz="2000" b="0" i="0" u="none" strike="noStrike">
                          <a:solidFill>
                            <a:srgbClr val="000000"/>
                          </a:solidFill>
                          <a:effectLst/>
                          <a:latin typeface="Times New Roman" panose="02020603050405020304" pitchFamily="18" charset="0"/>
                        </a:rPr>
                        <a:t>нэмэлт санхүүжилтийн данс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b"/>
                      <a:r>
                        <a:rPr lang="mn-MN" sz="2000" b="0" i="0" u="none" strike="noStrike" dirty="0">
                          <a:solidFill>
                            <a:srgbClr val="000000"/>
                          </a:solidFill>
                          <a:effectLst/>
                          <a:latin typeface="Times New Roman" panose="02020603050405020304" pitchFamily="18" charset="0"/>
                        </a:rPr>
                        <a:t>19,817,868.06</a:t>
                      </a:r>
                      <a:endParaRPr lang="en-US" sz="2000" b="0" i="0" u="none" strike="noStrike" dirty="0">
                        <a:solidFill>
                          <a:srgbClr val="000000"/>
                        </a:solidFill>
                        <a:effectLst/>
                        <a:latin typeface="Times New Roman" panose="02020603050405020304"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744019691"/>
                  </a:ext>
                </a:extLst>
              </a:tr>
              <a:tr h="447638">
                <a:tc gridSpan="2">
                  <a:txBody>
                    <a:bodyPr/>
                    <a:lstStyle/>
                    <a:p>
                      <a:pPr algn="ctr" rtl="0" fontAlgn="b"/>
                      <a:r>
                        <a:rPr lang="mn-MN" sz="2000" b="0" i="0" u="none" strike="noStrike" dirty="0">
                          <a:solidFill>
                            <a:srgbClr val="000000"/>
                          </a:solidFill>
                          <a:effectLst/>
                          <a:latin typeface="Times New Roman" panose="02020603050405020304" pitchFamily="18" charset="0"/>
                        </a:rPr>
                        <a:t>Нийт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hMerge="1">
                  <a:txBody>
                    <a:bodyPr/>
                    <a:lstStyle/>
                    <a:p>
                      <a:endParaRPr lang="en-US"/>
                    </a:p>
                  </a:txBody>
                  <a:tcPr/>
                </a:tc>
                <a:tc>
                  <a:txBody>
                    <a:bodyPr/>
                    <a:lstStyle/>
                    <a:p>
                      <a:pPr algn="r" rtl="0" fontAlgn="b"/>
                      <a:r>
                        <a:rPr lang="en-US" sz="2000" b="0" i="0" u="none" strike="noStrike" dirty="0">
                          <a:solidFill>
                            <a:srgbClr val="000000"/>
                          </a:solidFill>
                          <a:effectLst/>
                          <a:latin typeface="Times New Roman" panose="02020603050405020304" pitchFamily="18" charset="0"/>
                        </a:rPr>
                        <a:t>832,130,385.16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636214835"/>
                  </a:ext>
                </a:extLst>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494" y="189004"/>
            <a:ext cx="1263130" cy="1263130"/>
          </a:xfrm>
          <a:prstGeom prst="rect">
            <a:avLst/>
          </a:prstGeom>
        </p:spPr>
      </p:pic>
    </p:spTree>
    <p:extLst>
      <p:ext uri="{BB962C8B-B14F-4D97-AF65-F5344CB8AC3E}">
        <p14:creationId xmlns:p14="http://schemas.microsoft.com/office/powerpoint/2010/main" val="1519778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2021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1104900" y="1071154"/>
            <a:ext cx="9982200" cy="4849254"/>
          </a:xfrm>
        </p:spPr>
        <p:txBody>
          <a:bodyPr/>
          <a:lstStyle/>
          <a:p>
            <a:pPr marL="0" lvl="0" indent="0">
              <a:buNone/>
            </a:pPr>
            <a:r>
              <a:rPr lang="mn-MN" sz="2400" b="1" dirty="0">
                <a:latin typeface="Times New Roman" panose="02020603050405020304" pitchFamily="18" charset="0"/>
                <a:cs typeface="Times New Roman" panose="02020603050405020304" pitchFamily="18" charset="0"/>
              </a:rPr>
              <a:t>   </a:t>
            </a:r>
            <a:r>
              <a:rPr lang="en-SG" sz="2400" b="1" dirty="0">
                <a:solidFill>
                  <a:schemeClr val="bg1"/>
                </a:solidFill>
                <a:latin typeface="Times New Roman" panose="02020603050405020304" pitchFamily="18" charset="0"/>
                <a:cs typeface="Times New Roman" panose="02020603050405020304" pitchFamily="18" charset="0"/>
              </a:rPr>
              <a:t>2. </a:t>
            </a:r>
            <a:r>
              <a:rPr lang="mn-MN" sz="2400" b="1" dirty="0">
                <a:solidFill>
                  <a:schemeClr val="bg1"/>
                </a:solidFill>
                <a:latin typeface="Times New Roman" panose="02020603050405020304" pitchFamily="18" charset="0"/>
                <a:cs typeface="Times New Roman" panose="02020603050405020304" pitchFamily="18" charset="0"/>
              </a:rPr>
              <a:t>Бараа материал </a:t>
            </a:r>
            <a:endParaRPr lang="en-SG" sz="2400" b="1" dirty="0">
              <a:solidFill>
                <a:schemeClr val="bg1"/>
              </a:solidFill>
              <a:latin typeface="Times New Roman" panose="02020603050405020304" pitchFamily="18" charset="0"/>
              <a:cs typeface="Times New Roman" panose="02020603050405020304" pitchFamily="18" charset="0"/>
            </a:endParaRPr>
          </a:p>
          <a:p>
            <a:pPr marL="0" indent="0">
              <a:buNone/>
            </a:pPr>
            <a:endParaRPr lang="en-SG" dirty="0"/>
          </a:p>
        </p:txBody>
      </p:sp>
      <p:graphicFrame>
        <p:nvGraphicFramePr>
          <p:cNvPr id="3" name="Table 2">
            <a:extLst>
              <a:ext uri="{FF2B5EF4-FFF2-40B4-BE49-F238E27FC236}">
                <a16:creationId xmlns:a16="http://schemas.microsoft.com/office/drawing/2014/main" id="{C3348C66-E90C-4675-9904-AB2FAFD6D6BB}"/>
              </a:ext>
            </a:extLst>
          </p:cNvPr>
          <p:cNvGraphicFramePr>
            <a:graphicFrameLocks noGrp="1"/>
          </p:cNvGraphicFramePr>
          <p:nvPr>
            <p:extLst>
              <p:ext uri="{D42A27DB-BD31-4B8C-83A1-F6EECF244321}">
                <p14:modId xmlns:p14="http://schemas.microsoft.com/office/powerpoint/2010/main" val="3173751864"/>
              </p:ext>
            </p:extLst>
          </p:nvPr>
        </p:nvGraphicFramePr>
        <p:xfrm>
          <a:off x="1079862" y="1593669"/>
          <a:ext cx="10111051" cy="4798597"/>
        </p:xfrm>
        <a:graphic>
          <a:graphicData uri="http://schemas.openxmlformats.org/drawingml/2006/table">
            <a:tbl>
              <a:tblPr/>
              <a:tblGrid>
                <a:gridCol w="959572">
                  <a:extLst>
                    <a:ext uri="{9D8B030D-6E8A-4147-A177-3AD203B41FA5}">
                      <a16:colId xmlns:a16="http://schemas.microsoft.com/office/drawing/2014/main" val="2247718102"/>
                    </a:ext>
                  </a:extLst>
                </a:gridCol>
                <a:gridCol w="4758662">
                  <a:extLst>
                    <a:ext uri="{9D8B030D-6E8A-4147-A177-3AD203B41FA5}">
                      <a16:colId xmlns:a16="http://schemas.microsoft.com/office/drawing/2014/main" val="280659098"/>
                    </a:ext>
                  </a:extLst>
                </a:gridCol>
                <a:gridCol w="4392817">
                  <a:extLst>
                    <a:ext uri="{9D8B030D-6E8A-4147-A177-3AD203B41FA5}">
                      <a16:colId xmlns:a16="http://schemas.microsoft.com/office/drawing/2014/main" val="2362872387"/>
                    </a:ext>
                  </a:extLst>
                </a:gridCol>
              </a:tblGrid>
              <a:tr h="304800">
                <a:tc>
                  <a:txBody>
                    <a:bodyPr/>
                    <a:lstStyle/>
                    <a:p>
                      <a:pPr algn="ctr" fontAlgn="ctr"/>
                      <a:r>
                        <a:rPr lang="en-SG" sz="1800" b="1" i="0" u="none" strike="noStrike" dirty="0">
                          <a:solidFill>
                            <a:srgbClr val="000000"/>
                          </a:solidFill>
                          <a:effectLst/>
                          <a:latin typeface="Times New Roman" panose="02020603050405020304" pitchFamily="18" charset="0"/>
                          <a:cs typeface="Times New Roman" panose="02020603050405020304" pitchFamily="18"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mn-MN" sz="1800" b="1" i="0" u="none" strike="noStrike">
                          <a:solidFill>
                            <a:srgbClr val="000000"/>
                          </a:solidFill>
                          <a:effectLst/>
                          <a:latin typeface="Times New Roman" panose="02020603050405020304" pitchFamily="18" charset="0"/>
                          <a:cs typeface="Times New Roman" panose="02020603050405020304" pitchFamily="18" charset="0"/>
                        </a:rPr>
                        <a:t>Үзүүлэлт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mn-MN" sz="1800" b="1" i="0" u="none" strike="noStrike" dirty="0">
                          <a:solidFill>
                            <a:srgbClr val="000000"/>
                          </a:solidFill>
                          <a:effectLst/>
                          <a:latin typeface="Times New Roman" panose="02020603050405020304" pitchFamily="18" charset="0"/>
                          <a:cs typeface="Times New Roman" panose="02020603050405020304" pitchFamily="18" charset="0"/>
                        </a:rPr>
                        <a:t>Дүн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75447585"/>
                  </a:ext>
                </a:extLst>
              </a:tr>
              <a:tr h="348841">
                <a:tc>
                  <a:txBody>
                    <a:bodyPr/>
                    <a:lstStyle/>
                    <a:p>
                      <a:pPr algn="l" fontAlgn="ctr"/>
                      <a:r>
                        <a:rPr lang="en-SG" sz="1800" b="1"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1" i="0" u="none" strike="noStrike">
                          <a:solidFill>
                            <a:srgbClr val="000000"/>
                          </a:solidFill>
                          <a:effectLst/>
                          <a:latin typeface="Times New Roman" panose="02020603050405020304" pitchFamily="18" charset="0"/>
                          <a:cs typeface="Times New Roman" panose="02020603050405020304" pitchFamily="18" charset="0"/>
                        </a:rPr>
                        <a:t>Оны эхний үлдэгдэл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r>
                        <a:rPr lang="en-SG" sz="1800" b="1" i="0" u="none" strike="noStrike" dirty="0">
                          <a:solidFill>
                            <a:srgbClr val="000000"/>
                          </a:solidFill>
                          <a:effectLst/>
                          <a:latin typeface="Times New Roman" panose="02020603050405020304" pitchFamily="18" charset="0"/>
                          <a:cs typeface="Times New Roman" panose="02020603050405020304" pitchFamily="18" charset="0"/>
                        </a:rPr>
                        <a:t>240,013,790.85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432407819"/>
                  </a:ext>
                </a:extLst>
              </a:tr>
              <a:tr h="260759">
                <a:tc>
                  <a:txBody>
                    <a:bodyPr/>
                    <a:lstStyle/>
                    <a:p>
                      <a:pPr algn="l" fontAlgn="ctr"/>
                      <a:r>
                        <a:rPr lang="en-SG" sz="1800" b="1"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mn-MN" sz="1800" b="1" i="0" u="none" strike="noStrike" dirty="0">
                          <a:solidFill>
                            <a:srgbClr val="000000"/>
                          </a:solidFill>
                          <a:effectLst/>
                          <a:latin typeface="Times New Roman" panose="02020603050405020304" pitchFamily="18" charset="0"/>
                          <a:cs typeface="Times New Roman" panose="02020603050405020304" pitchFamily="18" charset="0"/>
                        </a:rPr>
                        <a:t>Нэмэгдсэн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SG" sz="1800" b="1" i="0" u="none" strike="noStrike" dirty="0">
                          <a:solidFill>
                            <a:srgbClr val="000000"/>
                          </a:solidFill>
                          <a:effectLst/>
                          <a:latin typeface="Times New Roman" panose="02020603050405020304" pitchFamily="18" charset="0"/>
                          <a:cs typeface="Times New Roman" panose="02020603050405020304" pitchFamily="18" charset="0"/>
                        </a:rPr>
                        <a:t>451</a:t>
                      </a:r>
                      <a:r>
                        <a:rPr lang="mn-MN" sz="1800" b="1" i="0" u="none" strike="noStrike" dirty="0">
                          <a:solidFill>
                            <a:srgbClr val="000000"/>
                          </a:solidFill>
                          <a:effectLst/>
                          <a:latin typeface="Times New Roman" panose="02020603050405020304" pitchFamily="18" charset="0"/>
                          <a:cs typeface="Times New Roman" panose="02020603050405020304" pitchFamily="18" charset="0"/>
                        </a:rPr>
                        <a:t>,869,337.49</a:t>
                      </a:r>
                      <a:endParaRPr lang="en-SG"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11000745"/>
                  </a:ext>
                </a:extLst>
              </a:tr>
              <a:tr h="348841">
                <a:tc>
                  <a:txBody>
                    <a:bodyPr/>
                    <a:lstStyle/>
                    <a:p>
                      <a:pPr algn="l" fontAlgn="ctr"/>
                      <a:r>
                        <a:rPr lang="en-SG" sz="1800" b="1"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rgbClr val="000000"/>
                          </a:solidFill>
                          <a:effectLst/>
                          <a:latin typeface="Times New Roman" panose="02020603050405020304" pitchFamily="18" charset="0"/>
                          <a:cs typeface="Times New Roman" panose="02020603050405020304" pitchFamily="18" charset="0"/>
                        </a:rPr>
                        <a:t>Худалдан авсан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r>
                        <a:rPr lang="mn-MN" sz="1800" b="0" i="0" u="none" strike="noStrike" dirty="0">
                          <a:solidFill>
                            <a:srgbClr val="000000"/>
                          </a:solidFill>
                          <a:effectLst/>
                          <a:latin typeface="Times New Roman" panose="02020603050405020304" pitchFamily="18" charset="0"/>
                          <a:cs typeface="Times New Roman" panose="02020603050405020304" pitchFamily="18" charset="0"/>
                        </a:rPr>
                        <a:t>334,008,132.30</a:t>
                      </a:r>
                      <a:endParaRPr lang="en-SG"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719109432"/>
                  </a:ext>
                </a:extLst>
              </a:tr>
              <a:tr h="254468">
                <a:tc>
                  <a:txBody>
                    <a:bodyPr/>
                    <a:lstStyle/>
                    <a:p>
                      <a:pPr algn="l" fontAlgn="ctr"/>
                      <a:r>
                        <a:rPr lang="en-SG" sz="1800" b="1" i="0" u="none" strike="noStrike">
                          <a:solidFill>
                            <a:srgbClr val="000000"/>
                          </a:solidFill>
                          <a:effectLst/>
                          <a:latin typeface="Times New Roman" panose="02020603050405020304" pitchFamily="18" charset="0"/>
                          <a:cs typeface="Times New Roman" panose="02020603050405020304" pitchFamily="18"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rgbClr val="000000"/>
                          </a:solidFill>
                          <a:effectLst/>
                          <a:latin typeface="Times New Roman" panose="02020603050405020304" pitchFamily="18" charset="0"/>
                          <a:cs typeface="Times New Roman" panose="02020603050405020304" pitchFamily="18" charset="0"/>
                        </a:rPr>
                        <a:t>Хандиваар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r>
                        <a:rPr lang="mn-MN" sz="1800" b="0" i="0" u="none" strike="noStrike" dirty="0">
                          <a:solidFill>
                            <a:srgbClr val="000000"/>
                          </a:solidFill>
                          <a:effectLst/>
                          <a:latin typeface="Times New Roman" panose="02020603050405020304" pitchFamily="18" charset="0"/>
                          <a:cs typeface="Times New Roman" panose="02020603050405020304" pitchFamily="18" charset="0"/>
                        </a:rPr>
                        <a:t>73,600,00</a:t>
                      </a:r>
                      <a:endParaRPr lang="en-SG"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682990404"/>
                  </a:ext>
                </a:extLst>
              </a:tr>
              <a:tr h="348841">
                <a:tc>
                  <a:txBody>
                    <a:bodyPr/>
                    <a:lstStyle/>
                    <a:p>
                      <a:pPr algn="l" fontAlgn="ctr"/>
                      <a:r>
                        <a:rPr lang="en-SG" sz="1800" b="1" i="0" u="none" strike="noStrike">
                          <a:solidFill>
                            <a:srgbClr val="000000"/>
                          </a:solidFill>
                          <a:effectLst/>
                          <a:latin typeface="Times New Roman" panose="02020603050405020304" pitchFamily="18" charset="0"/>
                          <a:cs typeface="Times New Roman" panose="02020603050405020304" pitchFamily="18"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a:solidFill>
                            <a:srgbClr val="000000"/>
                          </a:solidFill>
                          <a:effectLst/>
                          <a:latin typeface="Times New Roman" panose="02020603050405020304" pitchFamily="18" charset="0"/>
                          <a:cs typeface="Times New Roman" panose="02020603050405020304" pitchFamily="18" charset="0"/>
                        </a:rPr>
                        <a:t>Шилжүүлэн авсан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r>
                        <a:rPr lang="mn-MN" sz="1800" b="0" i="0" u="none" strike="noStrike" dirty="0">
                          <a:solidFill>
                            <a:srgbClr val="000000"/>
                          </a:solidFill>
                          <a:effectLst/>
                          <a:latin typeface="Times New Roman" panose="02020603050405020304" pitchFamily="18" charset="0"/>
                          <a:cs typeface="Times New Roman" panose="02020603050405020304" pitchFamily="18" charset="0"/>
                        </a:rPr>
                        <a:t>1,577,500</a:t>
                      </a:r>
                      <a:r>
                        <a:rPr lang="en-SG" sz="180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501413130"/>
                  </a:ext>
                </a:extLst>
              </a:tr>
              <a:tr h="523261">
                <a:tc>
                  <a:txBody>
                    <a:bodyPr/>
                    <a:lstStyle/>
                    <a:p>
                      <a:pPr algn="l" fontAlgn="ctr"/>
                      <a:r>
                        <a:rPr lang="en-SG" sz="1800" b="1" i="0" u="none" strike="noStrike" dirty="0">
                          <a:solidFill>
                            <a:srgbClr val="000000"/>
                          </a:solidFill>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rgbClr val="000000"/>
                          </a:solidFill>
                          <a:effectLst/>
                          <a:latin typeface="Times New Roman" panose="02020603050405020304" pitchFamily="18" charset="0"/>
                          <a:cs typeface="Times New Roman" panose="02020603050405020304" pitchFamily="18" charset="0"/>
                        </a:rPr>
                        <a:t>Шилжүүлэн авсан бүтцийн өөрчлөлтөөр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endParaRPr lang="en-SG"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135418399"/>
                  </a:ext>
                </a:extLst>
              </a:tr>
              <a:tr h="254468">
                <a:tc>
                  <a:txBody>
                    <a:bodyPr/>
                    <a:lstStyle/>
                    <a:p>
                      <a:pPr algn="l" fontAlgn="ctr"/>
                      <a:r>
                        <a:rPr lang="en-SG" sz="1800" b="1" i="0" u="none" strike="noStrike">
                          <a:solidFill>
                            <a:srgbClr val="000000"/>
                          </a:solidFill>
                          <a:effectLst/>
                          <a:latin typeface="Times New Roman" panose="02020603050405020304" pitchFamily="18" charset="0"/>
                          <a:cs typeface="Times New Roman" panose="02020603050405020304" pitchFamily="18"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rgbClr val="000000"/>
                          </a:solidFill>
                          <a:effectLst/>
                          <a:latin typeface="Times New Roman" panose="02020603050405020304" pitchFamily="18" charset="0"/>
                          <a:cs typeface="Times New Roman" panose="02020603050405020304" pitchFamily="18" charset="0"/>
                        </a:rPr>
                        <a:t>Бусад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r>
                        <a:rPr lang="mn-MN" sz="1800" b="0" i="0" u="none" strike="noStrike" dirty="0">
                          <a:solidFill>
                            <a:srgbClr val="000000"/>
                          </a:solidFill>
                          <a:effectLst/>
                          <a:latin typeface="Times New Roman" panose="02020603050405020304" pitchFamily="18" charset="0"/>
                          <a:cs typeface="Times New Roman" panose="02020603050405020304" pitchFamily="18" charset="0"/>
                        </a:rPr>
                        <a:t>116,210,105.19</a:t>
                      </a:r>
                      <a:endParaRPr lang="en-SG"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836931692"/>
                  </a:ext>
                </a:extLst>
              </a:tr>
              <a:tr h="254468">
                <a:tc>
                  <a:txBody>
                    <a:bodyPr/>
                    <a:lstStyle/>
                    <a:p>
                      <a:pPr algn="l" fontAlgn="ctr"/>
                      <a:r>
                        <a:rPr lang="en-SG" sz="1800" b="1" i="0" u="none" strike="noStrike">
                          <a:solidFill>
                            <a:srgbClr val="000000"/>
                          </a:solidFill>
                          <a:effectLst/>
                          <a:latin typeface="Times New Roman" panose="02020603050405020304" pitchFamily="18" charset="0"/>
                          <a:cs typeface="Times New Roman" panose="02020603050405020304" pitchFamily="18"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mn-MN" sz="1800" b="1" i="0" u="none" strike="noStrike" dirty="0">
                          <a:solidFill>
                            <a:srgbClr val="000000"/>
                          </a:solidFill>
                          <a:effectLst/>
                          <a:latin typeface="Times New Roman" panose="02020603050405020304" pitchFamily="18" charset="0"/>
                          <a:cs typeface="Times New Roman" panose="02020603050405020304" pitchFamily="18" charset="0"/>
                        </a:rPr>
                        <a:t>Хасагдсан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SG" sz="1800" b="1" i="0" u="none" strike="noStrike" dirty="0">
                          <a:solidFill>
                            <a:srgbClr val="000000"/>
                          </a:solidFill>
                          <a:effectLst/>
                          <a:latin typeface="Times New Roman" panose="02020603050405020304" pitchFamily="18" charset="0"/>
                          <a:cs typeface="Times New Roman" panose="02020603050405020304" pitchFamily="18" charset="0"/>
                        </a:rPr>
                        <a:t>264,151,088.11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670104219"/>
                  </a:ext>
                </a:extLst>
              </a:tr>
              <a:tr h="348841">
                <a:tc>
                  <a:txBody>
                    <a:bodyPr/>
                    <a:lstStyle/>
                    <a:p>
                      <a:pPr algn="l" fontAlgn="ctr"/>
                      <a:r>
                        <a:rPr lang="en-SG" sz="1800" b="1" i="0" u="none" strike="noStrike">
                          <a:solidFill>
                            <a:srgbClr val="000000"/>
                          </a:solidFill>
                          <a:effectLst/>
                          <a:latin typeface="Times New Roman" panose="02020603050405020304" pitchFamily="18" charset="0"/>
                          <a:cs typeface="Times New Roman" panose="02020603050405020304" pitchFamily="18"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rgbClr val="000000"/>
                          </a:solidFill>
                          <a:effectLst/>
                          <a:latin typeface="Times New Roman" panose="02020603050405020304" pitchFamily="18" charset="0"/>
                          <a:cs typeface="Times New Roman" panose="02020603050405020304" pitchFamily="18" charset="0"/>
                        </a:rPr>
                        <a:t>Худалдсан, зарцуулсан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r>
                        <a:rPr lang="mn-MN" sz="1800" b="0" i="0" u="none" strike="noStrike" dirty="0">
                          <a:solidFill>
                            <a:srgbClr val="000000"/>
                          </a:solidFill>
                          <a:effectLst/>
                          <a:latin typeface="Times New Roman" panose="02020603050405020304" pitchFamily="18" charset="0"/>
                          <a:cs typeface="Times New Roman" panose="02020603050405020304" pitchFamily="18" charset="0"/>
                        </a:rPr>
                        <a:t>379,111,836,45</a:t>
                      </a:r>
                      <a:endParaRPr lang="en-SG"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912459542"/>
                  </a:ext>
                </a:extLst>
              </a:tr>
              <a:tr h="254468">
                <a:tc>
                  <a:txBody>
                    <a:bodyPr/>
                    <a:lstStyle/>
                    <a:p>
                      <a:pPr algn="l" fontAlgn="ctr"/>
                      <a:r>
                        <a:rPr lang="en-SG" sz="1800" b="1" i="0" u="none" strike="noStrike">
                          <a:solidFill>
                            <a:srgbClr val="000000"/>
                          </a:solidFill>
                          <a:effectLst/>
                          <a:latin typeface="Times New Roman" panose="02020603050405020304" pitchFamily="18" charset="0"/>
                          <a:cs typeface="Times New Roman" panose="02020603050405020304" pitchFamily="18"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rgbClr val="000000"/>
                          </a:solidFill>
                          <a:effectLst/>
                          <a:latin typeface="Times New Roman" panose="02020603050405020304" pitchFamily="18" charset="0"/>
                          <a:cs typeface="Times New Roman" panose="02020603050405020304" pitchFamily="18" charset="0"/>
                        </a:rPr>
                        <a:t>Шилжүүлсэн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endParaRPr lang="en-US"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351535509"/>
                  </a:ext>
                </a:extLst>
              </a:tr>
              <a:tr h="523261">
                <a:tc>
                  <a:txBody>
                    <a:bodyPr/>
                    <a:lstStyle/>
                    <a:p>
                      <a:pPr algn="l" fontAlgn="ctr"/>
                      <a:r>
                        <a:rPr lang="en-SG" sz="1800" b="1" i="0" u="none" strike="noStrike">
                          <a:solidFill>
                            <a:srgbClr val="000000"/>
                          </a:solidFill>
                          <a:effectLst/>
                          <a:latin typeface="Times New Roman" panose="02020603050405020304" pitchFamily="18" charset="0"/>
                          <a:cs typeface="Times New Roman" panose="02020603050405020304" pitchFamily="18"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dirty="0">
                          <a:solidFill>
                            <a:srgbClr val="000000"/>
                          </a:solidFill>
                          <a:effectLst/>
                          <a:latin typeface="Times New Roman" panose="02020603050405020304" pitchFamily="18" charset="0"/>
                          <a:cs typeface="Times New Roman" panose="02020603050405020304" pitchFamily="18" charset="0"/>
                        </a:rPr>
                        <a:t>Шилжүүлсэн бүтцийн өөрчлөлтөөр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endParaRPr lang="en-US"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239433027"/>
                  </a:ext>
                </a:extLst>
              </a:tr>
              <a:tr h="254468">
                <a:tc>
                  <a:txBody>
                    <a:bodyPr/>
                    <a:lstStyle/>
                    <a:p>
                      <a:pPr algn="l" fontAlgn="ctr"/>
                      <a:r>
                        <a:rPr lang="en-SG" sz="1800" b="1" i="0" u="none" strike="noStrike">
                          <a:solidFill>
                            <a:srgbClr val="000000"/>
                          </a:solidFill>
                          <a:effectLst/>
                          <a:latin typeface="Times New Roman" panose="02020603050405020304" pitchFamily="18" charset="0"/>
                          <a:cs typeface="Times New Roman" panose="02020603050405020304" pitchFamily="18"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mn-MN" sz="1800" b="0" i="0" u="none" strike="noStrike">
                          <a:solidFill>
                            <a:srgbClr val="000000"/>
                          </a:solidFill>
                          <a:effectLst/>
                          <a:latin typeface="Times New Roman" panose="02020603050405020304" pitchFamily="18" charset="0"/>
                          <a:cs typeface="Times New Roman" panose="02020603050405020304" pitchFamily="18" charset="0"/>
                        </a:rPr>
                        <a:t>Бусад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ctr"/>
                      <a:r>
                        <a:rPr lang="mn-MN" sz="1800" b="0" i="0" u="none" strike="noStrike" dirty="0">
                          <a:solidFill>
                            <a:srgbClr val="000000"/>
                          </a:solidFill>
                          <a:effectLst/>
                          <a:latin typeface="Times New Roman" panose="02020603050405020304" pitchFamily="18" charset="0"/>
                          <a:cs typeface="Times New Roman" panose="02020603050405020304" pitchFamily="18" charset="0"/>
                        </a:rPr>
                        <a:t>8,716,939,88</a:t>
                      </a:r>
                      <a:endParaRPr lang="en-SG"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854499821"/>
                  </a:ext>
                </a:extLst>
              </a:tr>
              <a:tr h="348841">
                <a:tc>
                  <a:txBody>
                    <a:bodyPr/>
                    <a:lstStyle/>
                    <a:p>
                      <a:pPr algn="l" fontAlgn="ctr"/>
                      <a:r>
                        <a:rPr lang="en-SG" sz="1800" b="1" i="0" u="none" strike="noStrike" dirty="0">
                          <a:solidFill>
                            <a:srgbClr val="000000"/>
                          </a:solidFill>
                          <a:effectLst/>
                          <a:latin typeface="Times New Roman" panose="02020603050405020304" pitchFamily="18" charset="0"/>
                          <a:cs typeface="Times New Roman" panose="02020603050405020304" pitchFamily="18"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mn-MN" sz="1800" b="1" i="0" u="none" strike="noStrike">
                          <a:solidFill>
                            <a:srgbClr val="000000"/>
                          </a:solidFill>
                          <a:effectLst/>
                          <a:latin typeface="Times New Roman" panose="02020603050405020304" pitchFamily="18" charset="0"/>
                          <a:cs typeface="Times New Roman" panose="02020603050405020304" pitchFamily="18" charset="0"/>
                        </a:rPr>
                        <a:t>Эцсийн үлдэгдэл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mn-MN" sz="1800" b="1" i="0" u="none" strike="noStrike" dirty="0">
                          <a:solidFill>
                            <a:srgbClr val="000000"/>
                          </a:solidFill>
                          <a:effectLst/>
                          <a:latin typeface="Times New Roman" panose="02020603050405020304" pitchFamily="18" charset="0"/>
                          <a:cs typeface="Times New Roman" panose="02020603050405020304" pitchFamily="18" charset="0"/>
                        </a:rPr>
                        <a:t>304,054,352.01</a:t>
                      </a:r>
                      <a:endParaRPr lang="en-SG"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25531551"/>
                  </a:ext>
                </a:extLst>
              </a:tr>
            </a:tbl>
          </a:graphicData>
        </a:graphic>
      </p:graphicFrame>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494" y="169249"/>
            <a:ext cx="1167336" cy="1167336"/>
          </a:xfrm>
          <a:prstGeom prst="rect">
            <a:avLst/>
          </a:prstGeom>
        </p:spPr>
      </p:pic>
    </p:spTree>
    <p:extLst>
      <p:ext uri="{BB962C8B-B14F-4D97-AF65-F5344CB8AC3E}">
        <p14:creationId xmlns:p14="http://schemas.microsoft.com/office/powerpoint/2010/main" val="2346300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2021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1066800" y="1419497"/>
            <a:ext cx="10058400" cy="4615543"/>
          </a:xfrm>
        </p:spPr>
        <p:txBody>
          <a:bodyPr/>
          <a:lstStyle/>
          <a:p>
            <a:pPr marL="0" lvl="0" indent="0" algn="just">
              <a:buNone/>
            </a:pPr>
            <a:r>
              <a:rPr lang="en-SG" sz="2400" b="1" dirty="0">
                <a:solidFill>
                  <a:schemeClr val="bg1"/>
                </a:solidFill>
                <a:latin typeface="Times New Roman" panose="02020603050405020304" pitchFamily="18" charset="0"/>
                <a:cs typeface="Times New Roman" panose="02020603050405020304" pitchFamily="18" charset="0"/>
              </a:rPr>
              <a:t>3. </a:t>
            </a:r>
            <a:r>
              <a:rPr lang="mn-MN" sz="2400" b="1" dirty="0">
                <a:solidFill>
                  <a:schemeClr val="bg1"/>
                </a:solidFill>
                <a:latin typeface="Times New Roman" panose="02020603050405020304" pitchFamily="18" charset="0"/>
                <a:cs typeface="Times New Roman" panose="02020603050405020304" pitchFamily="18" charset="0"/>
              </a:rPr>
              <a:t>Үндсэн хөрөнгө </a:t>
            </a:r>
            <a:endParaRPr lang="en-SG" sz="2400" b="1" dirty="0">
              <a:solidFill>
                <a:schemeClr val="bg1"/>
              </a:solidFill>
              <a:latin typeface="Times New Roman" panose="02020603050405020304" pitchFamily="18" charset="0"/>
              <a:cs typeface="Times New Roman" panose="02020603050405020304" pitchFamily="18" charset="0"/>
            </a:endParaRPr>
          </a:p>
          <a:p>
            <a:pPr marL="0" indent="0">
              <a:buNone/>
            </a:pPr>
            <a:endParaRPr lang="en-SG" dirty="0"/>
          </a:p>
        </p:txBody>
      </p:sp>
      <p:graphicFrame>
        <p:nvGraphicFramePr>
          <p:cNvPr id="3" name="Table 2">
            <a:extLst>
              <a:ext uri="{FF2B5EF4-FFF2-40B4-BE49-F238E27FC236}">
                <a16:creationId xmlns:a16="http://schemas.microsoft.com/office/drawing/2014/main" id="{C29CDFA1-D065-4B29-B387-468A5A127C46}"/>
              </a:ext>
            </a:extLst>
          </p:cNvPr>
          <p:cNvGraphicFramePr>
            <a:graphicFrameLocks noGrp="1"/>
          </p:cNvGraphicFramePr>
          <p:nvPr>
            <p:extLst>
              <p:ext uri="{D42A27DB-BD31-4B8C-83A1-F6EECF244321}">
                <p14:modId xmlns:p14="http://schemas.microsoft.com/office/powerpoint/2010/main" val="363573342"/>
              </p:ext>
            </p:extLst>
          </p:nvPr>
        </p:nvGraphicFramePr>
        <p:xfrm>
          <a:off x="818605" y="1863634"/>
          <a:ext cx="10772505" cy="4414280"/>
        </p:xfrm>
        <a:graphic>
          <a:graphicData uri="http://schemas.openxmlformats.org/drawingml/2006/table">
            <a:tbl>
              <a:tblPr/>
              <a:tblGrid>
                <a:gridCol w="608721">
                  <a:extLst>
                    <a:ext uri="{9D8B030D-6E8A-4147-A177-3AD203B41FA5}">
                      <a16:colId xmlns:a16="http://schemas.microsoft.com/office/drawing/2014/main" val="2318993220"/>
                    </a:ext>
                  </a:extLst>
                </a:gridCol>
                <a:gridCol w="5745951">
                  <a:extLst>
                    <a:ext uri="{9D8B030D-6E8A-4147-A177-3AD203B41FA5}">
                      <a16:colId xmlns:a16="http://schemas.microsoft.com/office/drawing/2014/main" val="3867838296"/>
                    </a:ext>
                  </a:extLst>
                </a:gridCol>
                <a:gridCol w="4417833">
                  <a:extLst>
                    <a:ext uri="{9D8B030D-6E8A-4147-A177-3AD203B41FA5}">
                      <a16:colId xmlns:a16="http://schemas.microsoft.com/office/drawing/2014/main" val="460003314"/>
                    </a:ext>
                  </a:extLst>
                </a:gridCol>
              </a:tblGrid>
              <a:tr h="356449">
                <a:tc>
                  <a:txBody>
                    <a:bodyPr/>
                    <a:lstStyle/>
                    <a:p>
                      <a:pPr algn="ctr" rtl="0" fontAlgn="ctr"/>
                      <a:r>
                        <a:rPr lang="mn-MN" sz="2000" b="1" i="0" u="none" strike="noStrike" dirty="0">
                          <a:solidFill>
                            <a:srgbClr val="000000"/>
                          </a:solidFill>
                          <a:effectLst/>
                          <a:latin typeface="Times New Roman" panose="02020603050405020304" pitchFamily="18" charset="0"/>
                        </a:rPr>
                        <a:t>Код</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mn-MN" sz="2000" b="1" i="0" u="none" strike="noStrike">
                          <a:solidFill>
                            <a:srgbClr val="000000"/>
                          </a:solidFill>
                          <a:effectLst/>
                          <a:latin typeface="Times New Roman" panose="02020603050405020304" pitchFamily="18" charset="0"/>
                        </a:rPr>
                        <a:t>Үзүүлэлт</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mn-MN" sz="2000" b="1" i="0" u="none" strike="noStrike">
                          <a:solidFill>
                            <a:srgbClr val="000000"/>
                          </a:solidFill>
                          <a:effectLst/>
                          <a:latin typeface="Times New Roman" panose="02020603050405020304" pitchFamily="18" charset="0"/>
                        </a:rPr>
                        <a:t>Дүн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220027774"/>
                  </a:ext>
                </a:extLst>
              </a:tr>
              <a:tr h="499055">
                <a:tc>
                  <a:txBody>
                    <a:bodyPr/>
                    <a:lstStyle/>
                    <a:p>
                      <a:pPr algn="l" rtl="0" fontAlgn="ctr"/>
                      <a:r>
                        <a:rPr lang="en-US" sz="2000" b="1" i="0" u="none" strike="noStrike">
                          <a:solidFill>
                            <a:srgbClr val="000000"/>
                          </a:solidFill>
                          <a:effectLst/>
                          <a:latin typeface="Times New Roman" panose="02020603050405020304"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rtl="0" fontAlgn="ctr"/>
                      <a:r>
                        <a:rPr lang="mn-MN" sz="2000" b="1" i="0" u="none" strike="noStrike">
                          <a:solidFill>
                            <a:srgbClr val="000000"/>
                          </a:solidFill>
                          <a:effectLst/>
                          <a:latin typeface="Times New Roman" panose="02020603050405020304" pitchFamily="18" charset="0"/>
                        </a:rPr>
                        <a:t>Үндсэн хөрөнгийн оны эхний үлдэгдэл</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rtl="0" fontAlgn="ctr"/>
                      <a:r>
                        <a:rPr lang="en-US" sz="2000" b="1" i="0" u="none" strike="noStrike" dirty="0">
                          <a:solidFill>
                            <a:srgbClr val="000000"/>
                          </a:solidFill>
                          <a:effectLst/>
                          <a:latin typeface="Times New Roman" panose="02020603050405020304" pitchFamily="18" charset="0"/>
                        </a:rPr>
                        <a:t>4,077,964,353.55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25573443"/>
                  </a:ext>
                </a:extLst>
              </a:tr>
              <a:tr h="712898">
                <a:tc>
                  <a:txBody>
                    <a:bodyPr/>
                    <a:lstStyle/>
                    <a:p>
                      <a:pPr algn="l" rtl="0" fontAlgn="ctr"/>
                      <a:r>
                        <a:rPr lang="en-US" sz="2000" b="1" i="0" u="none" strike="noStrike">
                          <a:solidFill>
                            <a:srgbClr val="000000"/>
                          </a:solidFill>
                          <a:effectLst/>
                          <a:latin typeface="Times New Roman" panose="02020603050405020304" pitchFamily="18"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ctr"/>
                      <a:r>
                        <a:rPr lang="mn-MN" sz="2000" b="1" i="0" u="none" strike="noStrike">
                          <a:solidFill>
                            <a:srgbClr val="000000"/>
                          </a:solidFill>
                          <a:effectLst/>
                          <a:latin typeface="Times New Roman" panose="02020603050405020304" pitchFamily="18" charset="0"/>
                        </a:rPr>
                        <a:t>Нэмэгдсэн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mn-MN" sz="2000" b="1" i="0" u="none" strike="noStrike" dirty="0">
                          <a:solidFill>
                            <a:srgbClr val="000000"/>
                          </a:solidFill>
                          <a:effectLst/>
                          <a:latin typeface="Times New Roman" panose="02020603050405020304" pitchFamily="18" charset="0"/>
                        </a:rPr>
                        <a:t>432,622,247</a:t>
                      </a:r>
                      <a:r>
                        <a:rPr lang="en-US" sz="2000" b="1" i="0" u="none" strike="noStrike" dirty="0">
                          <a:solidFill>
                            <a:srgbClr val="000000"/>
                          </a:solidFill>
                          <a:effectLst/>
                          <a:latin typeface="Times New Roman" panose="02020603050405020304" pitchFamily="18" charset="0"/>
                        </a:rPr>
                        <a:t>.</a:t>
                      </a:r>
                      <a:r>
                        <a:rPr lang="mn-MN" sz="2000" b="1" i="0" u="none" strike="noStrike" dirty="0">
                          <a:solidFill>
                            <a:srgbClr val="000000"/>
                          </a:solidFill>
                          <a:effectLst/>
                          <a:latin typeface="Times New Roman" panose="02020603050405020304" pitchFamily="18" charset="0"/>
                        </a:rPr>
                        <a:t>96</a:t>
                      </a:r>
                      <a:endParaRPr lang="en-US" sz="20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104125165"/>
                  </a:ext>
                </a:extLst>
              </a:tr>
              <a:tr h="303873">
                <a:tc>
                  <a:txBody>
                    <a:bodyPr/>
                    <a:lstStyle/>
                    <a:p>
                      <a:pPr algn="l" rtl="0" fontAlgn="ctr"/>
                      <a:r>
                        <a:rPr lang="en-US" sz="2000" b="1" i="0" u="none" strike="noStrike">
                          <a:solidFill>
                            <a:srgbClr val="000000"/>
                          </a:solidFill>
                          <a:effectLst/>
                          <a:latin typeface="Times New Roman" panose="02020603050405020304" pitchFamily="18"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rtl="0" fontAlgn="ctr"/>
                      <a:r>
                        <a:rPr lang="mn-MN" sz="2000" b="0" i="0" u="none" strike="noStrike">
                          <a:solidFill>
                            <a:srgbClr val="000000"/>
                          </a:solidFill>
                          <a:effectLst/>
                          <a:latin typeface="Times New Roman" panose="02020603050405020304" pitchFamily="18" charset="0"/>
                        </a:rPr>
                        <a:t>Худалдан авсан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rtl="0" fontAlgn="ctr"/>
                      <a:r>
                        <a:rPr lang="mn-MN" sz="2000" b="0" i="0" u="none" strike="noStrike" dirty="0">
                          <a:solidFill>
                            <a:srgbClr val="000000"/>
                          </a:solidFill>
                          <a:effectLst/>
                          <a:latin typeface="Times New Roman" panose="02020603050405020304" pitchFamily="18" charset="0"/>
                        </a:rPr>
                        <a:t>20</a:t>
                      </a:r>
                      <a:r>
                        <a:rPr lang="en-US" sz="2000" b="0" i="0" u="none" strike="noStrike" dirty="0">
                          <a:solidFill>
                            <a:srgbClr val="000000"/>
                          </a:solidFill>
                          <a:effectLst/>
                          <a:latin typeface="Times New Roman" panose="02020603050405020304" pitchFamily="18" charset="0"/>
                        </a:rPr>
                        <a:t>,</a:t>
                      </a:r>
                      <a:r>
                        <a:rPr lang="mn-MN" sz="2000" b="0" i="0" u="none" strike="noStrike" dirty="0">
                          <a:solidFill>
                            <a:srgbClr val="000000"/>
                          </a:solidFill>
                          <a:effectLst/>
                          <a:latin typeface="Times New Roman" panose="02020603050405020304" pitchFamily="18" charset="0"/>
                        </a:rPr>
                        <a:t>584,800</a:t>
                      </a:r>
                      <a:r>
                        <a:rPr lang="en-US" sz="2000" b="0" i="0" u="none" strike="noStrike" dirty="0">
                          <a:solidFill>
                            <a:srgbClr val="000000"/>
                          </a:solidFill>
                          <a:effectLst/>
                          <a:latin typeface="Times New Roman" panose="02020603050405020304" pitchFamily="18" charset="0"/>
                        </a:rPr>
                        <a:t>.</a:t>
                      </a:r>
                      <a:r>
                        <a:rPr lang="mn-MN" sz="2000" b="0" i="0" u="none" strike="noStrike" dirty="0">
                          <a:solidFill>
                            <a:srgbClr val="000000"/>
                          </a:solidFill>
                          <a:effectLst/>
                          <a:latin typeface="Times New Roman" panose="02020603050405020304" pitchFamily="18" charset="0"/>
                        </a:rPr>
                        <a:t>00</a:t>
                      </a:r>
                      <a:endParaRPr lang="en-US" sz="20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461868653"/>
                  </a:ext>
                </a:extLst>
              </a:tr>
              <a:tr h="373082">
                <a:tc>
                  <a:txBody>
                    <a:bodyPr/>
                    <a:lstStyle/>
                    <a:p>
                      <a:pPr algn="l" rtl="0" fontAlgn="ctr"/>
                      <a:r>
                        <a:rPr lang="en-US" sz="2000" b="1" i="0" u="none" strike="noStrike">
                          <a:solidFill>
                            <a:srgbClr val="000000"/>
                          </a:solidFill>
                          <a:effectLst/>
                          <a:latin typeface="Times New Roman" panose="02020603050405020304" pitchFamily="18" charset="0"/>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ctr"/>
                      <a:r>
                        <a:rPr lang="mn-MN" sz="2000" b="0" i="0" u="none" strike="noStrike">
                          <a:solidFill>
                            <a:srgbClr val="000000"/>
                          </a:solidFill>
                          <a:effectLst/>
                          <a:latin typeface="Times New Roman" panose="02020603050405020304" pitchFamily="18" charset="0"/>
                        </a:rPr>
                        <a:t>Хандиваар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US" sz="2000" b="0" i="0" u="none" strike="noStrike" dirty="0">
                          <a:solidFill>
                            <a:srgbClr val="000000"/>
                          </a:solidFill>
                          <a:effectLst/>
                          <a:latin typeface="Times New Roman" panose="02020603050405020304" pitchFamily="18" charset="0"/>
                        </a:rPr>
                        <a:t>369,027,165.00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075700748"/>
                  </a:ext>
                </a:extLst>
              </a:tr>
              <a:tr h="303873">
                <a:tc>
                  <a:txBody>
                    <a:bodyPr/>
                    <a:lstStyle/>
                    <a:p>
                      <a:pPr algn="l" rtl="0" fontAlgn="ctr"/>
                      <a:r>
                        <a:rPr lang="en-US" sz="2000" b="1" i="0" u="none" strike="noStrike">
                          <a:solidFill>
                            <a:srgbClr val="000000"/>
                          </a:solidFill>
                          <a:effectLst/>
                          <a:latin typeface="Times New Roman" panose="02020603050405020304" pitchFamily="18"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ctr"/>
                      <a:r>
                        <a:rPr lang="mn-MN" sz="2000" b="0" i="0" u="none" strike="noStrike">
                          <a:solidFill>
                            <a:srgbClr val="000000"/>
                          </a:solidFill>
                          <a:effectLst/>
                          <a:latin typeface="Times New Roman" panose="02020603050405020304" pitchFamily="18" charset="0"/>
                        </a:rPr>
                        <a:t>Шилжүүлэн авсан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US" sz="2000" b="0" i="0" u="none" strike="noStrike" dirty="0">
                          <a:solidFill>
                            <a:srgbClr val="000000"/>
                          </a:solidFill>
                          <a:effectLst/>
                          <a:latin typeface="Times New Roman" panose="02020603050405020304" pitchFamily="18" charset="0"/>
                        </a:rPr>
                        <a:t>23,165,100.00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527228613"/>
                  </a:ext>
                </a:extLst>
              </a:tr>
              <a:tr h="303873">
                <a:tc>
                  <a:txBody>
                    <a:bodyPr/>
                    <a:lstStyle/>
                    <a:p>
                      <a:pPr algn="l" rtl="0" fontAlgn="ctr"/>
                      <a:r>
                        <a:rPr lang="en-US" sz="2000" b="1" i="0" u="none" strike="noStrike">
                          <a:solidFill>
                            <a:srgbClr val="000000"/>
                          </a:solidFill>
                          <a:effectLst/>
                          <a:latin typeface="Times New Roman" panose="02020603050405020304" pitchFamily="18"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ctr"/>
                      <a:r>
                        <a:rPr lang="mn-MN" sz="2000" b="0" i="0" u="none" strike="noStrike">
                          <a:solidFill>
                            <a:srgbClr val="000000"/>
                          </a:solidFill>
                          <a:effectLst/>
                          <a:latin typeface="Times New Roman" panose="02020603050405020304" pitchFamily="18" charset="0"/>
                        </a:rPr>
                        <a:t>Бусад</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US" sz="2000" b="0" i="0" u="none" strike="noStrike" dirty="0">
                          <a:solidFill>
                            <a:srgbClr val="000000"/>
                          </a:solidFill>
                          <a:effectLst/>
                          <a:latin typeface="Times New Roman" panose="02020603050405020304" pitchFamily="18" charset="0"/>
                        </a:rPr>
                        <a:t>19,845,182.96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712072545"/>
                  </a:ext>
                </a:extLst>
              </a:tr>
              <a:tr h="303873">
                <a:tc>
                  <a:txBody>
                    <a:bodyPr/>
                    <a:lstStyle/>
                    <a:p>
                      <a:pPr algn="l" rtl="0" fontAlgn="ctr"/>
                      <a:r>
                        <a:rPr lang="en-US" sz="2000" b="1" i="0" u="none" strike="noStrike">
                          <a:solidFill>
                            <a:srgbClr val="000000"/>
                          </a:solidFill>
                          <a:effectLst/>
                          <a:latin typeface="Times New Roman" panose="02020603050405020304" pitchFamily="18" charset="0"/>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rtl="0" fontAlgn="ctr"/>
                      <a:r>
                        <a:rPr lang="mn-MN" sz="2000" b="1" i="0" u="none" strike="noStrike">
                          <a:solidFill>
                            <a:srgbClr val="000000"/>
                          </a:solidFill>
                          <a:effectLst/>
                          <a:latin typeface="Times New Roman" panose="02020603050405020304" pitchFamily="18" charset="0"/>
                        </a:rPr>
                        <a:t>Хасагдсан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rtl="0" fontAlgn="ctr"/>
                      <a:r>
                        <a:rPr lang="en-US" sz="2000" b="1" i="0" u="none" strike="noStrike" dirty="0">
                          <a:solidFill>
                            <a:srgbClr val="000000"/>
                          </a:solidFill>
                          <a:effectLst/>
                          <a:latin typeface="Times New Roman" panose="02020603050405020304" pitchFamily="18" charset="0"/>
                        </a:rPr>
                        <a:t>128,213,020.46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04117377"/>
                  </a:ext>
                </a:extLst>
              </a:tr>
              <a:tr h="303873">
                <a:tc>
                  <a:txBody>
                    <a:bodyPr/>
                    <a:lstStyle/>
                    <a:p>
                      <a:pPr algn="l" rtl="0" fontAlgn="ctr"/>
                      <a:r>
                        <a:rPr lang="en-US" sz="2000" b="1" i="0" u="none" strike="noStrike">
                          <a:solidFill>
                            <a:srgbClr val="000000"/>
                          </a:solidFill>
                          <a:effectLst/>
                          <a:latin typeface="Times New Roman" panose="02020603050405020304" pitchFamily="18"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ctr"/>
                      <a:r>
                        <a:rPr lang="mn-MN" sz="2000" b="0" i="0" u="none" strike="noStrike">
                          <a:solidFill>
                            <a:srgbClr val="000000"/>
                          </a:solidFill>
                          <a:effectLst/>
                          <a:latin typeface="Times New Roman" panose="02020603050405020304" pitchFamily="18" charset="0"/>
                        </a:rPr>
                        <a:t>Акталсан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US" sz="2000" b="0" i="0" u="none" strike="noStrike" dirty="0">
                          <a:solidFill>
                            <a:srgbClr val="000000"/>
                          </a:solidFill>
                          <a:effectLst/>
                          <a:latin typeface="Times New Roman" panose="02020603050405020304" pitchFamily="18" charset="0"/>
                        </a:rPr>
                        <a:t>128,213,020.46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13459501"/>
                  </a:ext>
                </a:extLst>
              </a:tr>
              <a:tr h="303873">
                <a:tc>
                  <a:txBody>
                    <a:bodyPr/>
                    <a:lstStyle/>
                    <a:p>
                      <a:pPr algn="l" rtl="0" fontAlgn="ctr"/>
                      <a:r>
                        <a:rPr lang="en-US" sz="2000" b="1" i="0" u="none" strike="noStrike">
                          <a:solidFill>
                            <a:srgbClr val="000000"/>
                          </a:solidFill>
                          <a:effectLst/>
                          <a:latin typeface="Times New Roman" panose="02020603050405020304" pitchFamily="18"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ctr"/>
                      <a:r>
                        <a:rPr lang="mn-MN" sz="2000" b="0" i="0" u="none" strike="noStrike">
                          <a:solidFill>
                            <a:srgbClr val="000000"/>
                          </a:solidFill>
                          <a:effectLst/>
                          <a:latin typeface="Times New Roman" panose="02020603050405020304" pitchFamily="18" charset="0"/>
                        </a:rPr>
                        <a:t>Шилжүүлсэн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endParaRPr lang="en-US" sz="20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717678237"/>
                  </a:ext>
                </a:extLst>
              </a:tr>
              <a:tr h="598276">
                <a:tc>
                  <a:txBody>
                    <a:bodyPr/>
                    <a:lstStyle/>
                    <a:p>
                      <a:pPr algn="l" rtl="0" fontAlgn="ctr"/>
                      <a:r>
                        <a:rPr lang="en-US" sz="2000" b="1" i="0" u="none" strike="noStrike">
                          <a:solidFill>
                            <a:srgbClr val="000000"/>
                          </a:solidFill>
                          <a:effectLst/>
                          <a:latin typeface="Times New Roman" panose="02020603050405020304" pitchFamily="18" charset="0"/>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rtl="0" fontAlgn="ctr"/>
                      <a:r>
                        <a:rPr lang="mn-MN" sz="2000" b="1" i="0" u="none" strike="noStrike">
                          <a:solidFill>
                            <a:srgbClr val="000000"/>
                          </a:solidFill>
                          <a:effectLst/>
                          <a:latin typeface="Times New Roman" panose="02020603050405020304" pitchFamily="18" charset="0"/>
                        </a:rPr>
                        <a:t>ҮНДСЭН ХӨРӨНГИЙН ЭЦСИЙН ҮЛДЭГДЭЛ</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rtl="0" fontAlgn="ctr"/>
                      <a:r>
                        <a:rPr lang="en-US" sz="2000" b="1" i="0" u="none" strike="noStrike" dirty="0">
                          <a:solidFill>
                            <a:srgbClr val="000000"/>
                          </a:solidFill>
                          <a:effectLst/>
                          <a:latin typeface="Times New Roman" panose="02020603050405020304" pitchFamily="18" charset="0"/>
                        </a:rPr>
                        <a:t>4,382,373,581.05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750250072"/>
                  </a:ext>
                </a:extLst>
              </a:tr>
            </a:tbl>
          </a:graphicData>
        </a:graphic>
      </p:graphicFrame>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141" y="189004"/>
            <a:ext cx="1160826" cy="1160826"/>
          </a:xfrm>
          <a:prstGeom prst="rect">
            <a:avLst/>
          </a:prstGeom>
        </p:spPr>
      </p:pic>
    </p:spTree>
    <p:extLst>
      <p:ext uri="{BB962C8B-B14F-4D97-AF65-F5344CB8AC3E}">
        <p14:creationId xmlns:p14="http://schemas.microsoft.com/office/powerpoint/2010/main" val="3680737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2021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1066800" y="1600200"/>
            <a:ext cx="10058400" cy="4434840"/>
          </a:xfrm>
        </p:spPr>
        <p:txBody>
          <a:bodyPr/>
          <a:lstStyle/>
          <a:p>
            <a:pPr marL="0" lvl="0" indent="0" algn="just">
              <a:buNone/>
            </a:pPr>
            <a:r>
              <a:rPr lang="en-SG" sz="2400" b="1" dirty="0">
                <a:solidFill>
                  <a:schemeClr val="bg1"/>
                </a:solidFill>
                <a:latin typeface="Times New Roman" panose="02020603050405020304" pitchFamily="18" charset="0"/>
                <a:cs typeface="Times New Roman" panose="02020603050405020304" pitchFamily="18" charset="0"/>
              </a:rPr>
              <a:t>4. </a:t>
            </a:r>
            <a:r>
              <a:rPr lang="mn-MN" sz="2400" b="1" dirty="0">
                <a:solidFill>
                  <a:schemeClr val="bg1"/>
                </a:solidFill>
                <a:latin typeface="Times New Roman" panose="02020603050405020304" pitchFamily="18" charset="0"/>
                <a:cs typeface="Times New Roman" panose="02020603050405020304" pitchFamily="18" charset="0"/>
              </a:rPr>
              <a:t>Авлага</a:t>
            </a:r>
            <a:endParaRPr lang="en-SG" sz="2400" b="1" dirty="0">
              <a:solidFill>
                <a:schemeClr val="bg1"/>
              </a:solidFill>
              <a:latin typeface="Times New Roman" panose="02020603050405020304" pitchFamily="18" charset="0"/>
              <a:cs typeface="Times New Roman" panose="02020603050405020304" pitchFamily="18" charset="0"/>
            </a:endParaRPr>
          </a:p>
          <a:p>
            <a:pPr marL="0" indent="0">
              <a:buNone/>
            </a:pPr>
            <a:endParaRPr lang="en-SG" dirty="0"/>
          </a:p>
        </p:txBody>
      </p:sp>
      <p:graphicFrame>
        <p:nvGraphicFramePr>
          <p:cNvPr id="4" name="Table 3">
            <a:extLst>
              <a:ext uri="{FF2B5EF4-FFF2-40B4-BE49-F238E27FC236}">
                <a16:creationId xmlns:a16="http://schemas.microsoft.com/office/drawing/2014/main" id="{C0694AC7-8069-44DD-8E05-D23304BF853E}"/>
              </a:ext>
            </a:extLst>
          </p:cNvPr>
          <p:cNvGraphicFramePr>
            <a:graphicFrameLocks noGrp="1"/>
          </p:cNvGraphicFramePr>
          <p:nvPr>
            <p:extLst>
              <p:ext uri="{D42A27DB-BD31-4B8C-83A1-F6EECF244321}">
                <p14:modId xmlns:p14="http://schemas.microsoft.com/office/powerpoint/2010/main" val="731741720"/>
              </p:ext>
            </p:extLst>
          </p:nvPr>
        </p:nvGraphicFramePr>
        <p:xfrm>
          <a:off x="771525" y="2219326"/>
          <a:ext cx="10715625" cy="3895725"/>
        </p:xfrm>
        <a:graphic>
          <a:graphicData uri="http://schemas.openxmlformats.org/drawingml/2006/table">
            <a:tbl>
              <a:tblPr/>
              <a:tblGrid>
                <a:gridCol w="368845">
                  <a:extLst>
                    <a:ext uri="{9D8B030D-6E8A-4147-A177-3AD203B41FA5}">
                      <a16:colId xmlns:a16="http://schemas.microsoft.com/office/drawing/2014/main" val="3458374974"/>
                    </a:ext>
                  </a:extLst>
                </a:gridCol>
                <a:gridCol w="2915644">
                  <a:extLst>
                    <a:ext uri="{9D8B030D-6E8A-4147-A177-3AD203B41FA5}">
                      <a16:colId xmlns:a16="http://schemas.microsoft.com/office/drawing/2014/main" val="1482883391"/>
                    </a:ext>
                  </a:extLst>
                </a:gridCol>
                <a:gridCol w="2002309">
                  <a:extLst>
                    <a:ext uri="{9D8B030D-6E8A-4147-A177-3AD203B41FA5}">
                      <a16:colId xmlns:a16="http://schemas.microsoft.com/office/drawing/2014/main" val="2649193600"/>
                    </a:ext>
                  </a:extLst>
                </a:gridCol>
                <a:gridCol w="1634978">
                  <a:extLst>
                    <a:ext uri="{9D8B030D-6E8A-4147-A177-3AD203B41FA5}">
                      <a16:colId xmlns:a16="http://schemas.microsoft.com/office/drawing/2014/main" val="807569737"/>
                    </a:ext>
                  </a:extLst>
                </a:gridCol>
                <a:gridCol w="1791540">
                  <a:extLst>
                    <a:ext uri="{9D8B030D-6E8A-4147-A177-3AD203B41FA5}">
                      <a16:colId xmlns:a16="http://schemas.microsoft.com/office/drawing/2014/main" val="1903283406"/>
                    </a:ext>
                  </a:extLst>
                </a:gridCol>
                <a:gridCol w="2002309">
                  <a:extLst>
                    <a:ext uri="{9D8B030D-6E8A-4147-A177-3AD203B41FA5}">
                      <a16:colId xmlns:a16="http://schemas.microsoft.com/office/drawing/2014/main" val="190617608"/>
                    </a:ext>
                  </a:extLst>
                </a:gridCol>
              </a:tblGrid>
              <a:tr h="573531">
                <a:tc>
                  <a:txBody>
                    <a:bodyPr/>
                    <a:lstStyle/>
                    <a:p>
                      <a:pPr algn="ctr" rtl="0" fontAlgn="ctr"/>
                      <a:r>
                        <a:rPr lang="en-US" sz="1800" b="1" i="0" u="none" strike="noStrike">
                          <a:solidFill>
                            <a:srgbClr val="000000"/>
                          </a:solidFill>
                          <a:effectLst/>
                          <a:latin typeface="Times New Roman" panose="02020603050405020304" pitchFamily="18" charset="0"/>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mn-MN" sz="1800" b="1" i="0" u="none" strike="noStrike">
                          <a:solidFill>
                            <a:srgbClr val="000000"/>
                          </a:solidFill>
                          <a:effectLst/>
                          <a:latin typeface="Times New Roman" panose="02020603050405020304" pitchFamily="18" charset="0"/>
                        </a:rPr>
                        <a:t>Үзүүлэлт</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mn-MN" sz="1800" b="1" i="0" u="none" strike="noStrike">
                          <a:solidFill>
                            <a:srgbClr val="000000"/>
                          </a:solidFill>
                          <a:effectLst/>
                          <a:latin typeface="Times New Roman" panose="02020603050405020304" pitchFamily="18" charset="0"/>
                        </a:rPr>
                        <a:t>Өмнөх он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mn-MN" sz="1800" b="1" i="0" u="none" strike="noStrike">
                          <a:solidFill>
                            <a:srgbClr val="000000"/>
                          </a:solidFill>
                          <a:effectLst/>
                          <a:latin typeface="Times New Roman" panose="02020603050405020304" pitchFamily="18" charset="0"/>
                        </a:rPr>
                        <a:t>Нэмэгдсэн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mn-MN" sz="1800" b="1" i="0" u="none" strike="noStrike">
                          <a:solidFill>
                            <a:srgbClr val="000000"/>
                          </a:solidFill>
                          <a:effectLst/>
                          <a:latin typeface="Times New Roman" panose="02020603050405020304" pitchFamily="18" charset="0"/>
                        </a:rPr>
                        <a:t>Хорогдсон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mn-MN" sz="1800" b="1" i="0" u="none" strike="noStrike">
                          <a:solidFill>
                            <a:srgbClr val="000000"/>
                          </a:solidFill>
                          <a:effectLst/>
                          <a:latin typeface="Times New Roman" panose="02020603050405020304" pitchFamily="18" charset="0"/>
                        </a:rPr>
                        <a:t>Тайлант он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614476256"/>
                  </a:ext>
                </a:extLst>
              </a:tr>
              <a:tr h="345524">
                <a:tc>
                  <a:txBody>
                    <a:bodyPr/>
                    <a:lstStyle/>
                    <a:p>
                      <a:pPr algn="l" rtl="0" fontAlgn="ctr"/>
                      <a:r>
                        <a:rPr lang="en-US" sz="1800" b="1" i="0" u="none" strike="noStrike">
                          <a:solidFill>
                            <a:srgbClr val="000000"/>
                          </a:solidFill>
                          <a:effectLst/>
                          <a:latin typeface="Times New Roman" panose="02020603050405020304"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rtl="0" fontAlgn="ctr"/>
                      <a:r>
                        <a:rPr lang="mn-MN" sz="1800" b="1" i="0" u="none" strike="noStrike">
                          <a:solidFill>
                            <a:srgbClr val="000000"/>
                          </a:solidFill>
                          <a:effectLst/>
                          <a:latin typeface="Times New Roman" panose="02020603050405020304" pitchFamily="18" charset="0"/>
                        </a:rPr>
                        <a:t>АВЛАГА Д</a:t>
                      </a:r>
                      <a:r>
                        <a:rPr lang="en-US" sz="1800" b="1" i="0" u="none" strike="noStrike">
                          <a:solidFill>
                            <a:srgbClr val="000000"/>
                          </a:solidFill>
                          <a:effectLst/>
                          <a:latin typeface="Times New Roman" panose="02020603050405020304" pitchFamily="18" charset="0"/>
                        </a:rPr>
                        <a:t>Y</a:t>
                      </a:r>
                      <a:r>
                        <a:rPr lang="mn-MN" sz="1800" b="1" i="0" u="none" strike="noStrike">
                          <a:solidFill>
                            <a:srgbClr val="000000"/>
                          </a:solidFill>
                          <a:effectLst/>
                          <a:latin typeface="Times New Roman" panose="02020603050405020304" pitchFamily="18" charset="0"/>
                        </a:rPr>
                        <a:t>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US" sz="1800" b="1" i="0" u="none" strike="noStrike" dirty="0">
                          <a:solidFill>
                            <a:srgbClr val="000000"/>
                          </a:solidFill>
                          <a:effectLst/>
                          <a:latin typeface="Times New Roman" panose="02020603050405020304" pitchFamily="18" charset="0"/>
                        </a:rPr>
                        <a:t>233,</a:t>
                      </a:r>
                      <a:r>
                        <a:rPr lang="mn-MN" sz="1800" b="1" i="0" u="none" strike="noStrike" dirty="0">
                          <a:solidFill>
                            <a:srgbClr val="000000"/>
                          </a:solidFill>
                          <a:effectLst/>
                          <a:latin typeface="Times New Roman" panose="02020603050405020304" pitchFamily="18" charset="0"/>
                        </a:rPr>
                        <a:t>934,164.95</a:t>
                      </a:r>
                      <a:endParaRPr lang="en-US" sz="18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US" sz="1800" b="1" i="0" u="none" strike="noStrike" dirty="0">
                          <a:solidFill>
                            <a:srgbClr val="000000"/>
                          </a:solidFill>
                          <a:effectLst/>
                          <a:latin typeface="Times New Roman" panose="02020603050405020304" pitchFamily="18" charset="0"/>
                        </a:rPr>
                        <a:t>1</a:t>
                      </a:r>
                      <a:r>
                        <a:rPr lang="mn-MN" sz="1800" b="1" i="0" u="none" strike="noStrike" dirty="0">
                          <a:solidFill>
                            <a:srgbClr val="000000"/>
                          </a:solidFill>
                          <a:effectLst/>
                          <a:latin typeface="Times New Roman" panose="02020603050405020304" pitchFamily="18" charset="0"/>
                        </a:rPr>
                        <a:t>43</a:t>
                      </a:r>
                      <a:r>
                        <a:rPr lang="en-US" sz="1800" b="1" i="0" u="none" strike="noStrike" dirty="0">
                          <a:solidFill>
                            <a:srgbClr val="000000"/>
                          </a:solidFill>
                          <a:effectLst/>
                          <a:latin typeface="Times New Roman" panose="02020603050405020304" pitchFamily="18" charset="0"/>
                        </a:rPr>
                        <a:t>,</a:t>
                      </a:r>
                      <a:r>
                        <a:rPr lang="mn-MN" sz="1800" b="1" i="0" u="none" strike="noStrike" dirty="0">
                          <a:solidFill>
                            <a:srgbClr val="000000"/>
                          </a:solidFill>
                          <a:effectLst/>
                          <a:latin typeface="Times New Roman" panose="02020603050405020304" pitchFamily="18" charset="0"/>
                        </a:rPr>
                        <a:t>441,382.15</a:t>
                      </a:r>
                      <a:endParaRPr lang="en-US" sz="18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mn-MN" sz="1800" b="1" i="0" u="none" strike="noStrike" dirty="0">
                          <a:solidFill>
                            <a:srgbClr val="000000"/>
                          </a:solidFill>
                          <a:effectLst/>
                          <a:latin typeface="Times New Roman" panose="02020603050405020304" pitchFamily="18" charset="0"/>
                        </a:rPr>
                        <a:t>167,452,670.00</a:t>
                      </a:r>
                      <a:endParaRPr lang="en-US" sz="18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mn-MN" sz="1800" b="1" i="0" u="none" strike="noStrike" dirty="0">
                          <a:solidFill>
                            <a:srgbClr val="000000"/>
                          </a:solidFill>
                          <a:effectLst/>
                          <a:latin typeface="Times New Roman" panose="02020603050405020304" pitchFamily="18" charset="0"/>
                        </a:rPr>
                        <a:t>209,922,877</a:t>
                      </a:r>
                      <a:r>
                        <a:rPr lang="en-US" sz="1800" b="1" i="0" u="none" strike="noStrike" dirty="0">
                          <a:solidFill>
                            <a:srgbClr val="000000"/>
                          </a:solidFill>
                          <a:effectLst/>
                          <a:latin typeface="Times New Roman" panose="02020603050405020304" pitchFamily="18" charset="0"/>
                        </a:rPr>
                        <a:t>.</a:t>
                      </a:r>
                      <a:r>
                        <a:rPr lang="mn-MN" sz="1800" b="1" i="0" u="none" strike="noStrike" dirty="0">
                          <a:solidFill>
                            <a:srgbClr val="000000"/>
                          </a:solidFill>
                          <a:effectLst/>
                          <a:latin typeface="Times New Roman" panose="02020603050405020304" pitchFamily="18" charset="0"/>
                        </a:rPr>
                        <a:t>10</a:t>
                      </a:r>
                      <a:endParaRPr lang="en-US" sz="18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95096979"/>
                  </a:ext>
                </a:extLst>
              </a:tr>
              <a:tr h="557996">
                <a:tc>
                  <a:txBody>
                    <a:bodyPr/>
                    <a:lstStyle/>
                    <a:p>
                      <a:pPr algn="l" rtl="0" fontAlgn="ctr"/>
                      <a:r>
                        <a:rPr lang="en-US" sz="1800" b="0" i="0" u="none" strike="noStrike">
                          <a:solidFill>
                            <a:srgbClr val="000000"/>
                          </a:solidFill>
                          <a:effectLst/>
                          <a:latin typeface="Times New Roman" panose="02020603050405020304" pitchFamily="18"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ctr"/>
                      <a:r>
                        <a:rPr lang="mn-MN" sz="1800" b="0" i="0" u="none" strike="noStrike">
                          <a:solidFill>
                            <a:srgbClr val="000000"/>
                          </a:solidFill>
                          <a:effectLst/>
                          <a:latin typeface="Times New Roman" panose="02020603050405020304" pitchFamily="18" charset="0"/>
                        </a:rPr>
                        <a:t>Ажиллагчидтай холбогдсон авлага</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800" b="0" i="0" u="none" strike="noStrike" dirty="0">
                          <a:solidFill>
                            <a:srgbClr val="000000"/>
                          </a:solidFill>
                          <a:effectLst/>
                          <a:latin typeface="Times New Roman" panose="02020603050405020304" pitchFamily="18" charset="0"/>
                        </a:rPr>
                        <a:t>663</a:t>
                      </a:r>
                      <a:r>
                        <a:rPr lang="mn-MN" sz="1800" b="0" i="0" u="none" strike="noStrike" dirty="0">
                          <a:solidFill>
                            <a:srgbClr val="000000"/>
                          </a:solidFill>
                          <a:effectLst/>
                          <a:latin typeface="Times New Roman" panose="02020603050405020304" pitchFamily="18" charset="0"/>
                        </a:rPr>
                        <a:t>,908.54</a:t>
                      </a:r>
                      <a:endParaRPr lang="en-US" sz="18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800" b="0" i="0" u="none" strike="noStrike" dirty="0">
                          <a:solidFill>
                            <a:srgbClr val="000000"/>
                          </a:solidFill>
                          <a:effectLst/>
                          <a:latin typeface="Times New Roman" panose="02020603050405020304" pitchFamily="18" charset="0"/>
                        </a:rPr>
                        <a:t>9,506,807.00</a:t>
                      </a:r>
                      <a:endParaRPr lang="en-US" sz="18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800" b="0" i="0" u="none" strike="noStrike" dirty="0">
                          <a:solidFill>
                            <a:srgbClr val="000000"/>
                          </a:solidFill>
                          <a:effectLst/>
                          <a:latin typeface="Times New Roman" panose="02020603050405020304" pitchFamily="18" charset="0"/>
                        </a:rPr>
                        <a:t>8,981,925</a:t>
                      </a:r>
                      <a:r>
                        <a:rPr lang="en-US" sz="1800" b="0" i="0" u="none" strike="noStrike" dirty="0">
                          <a:solidFill>
                            <a:srgbClr val="000000"/>
                          </a:solidFill>
                          <a:effectLst/>
                          <a:latin typeface="Times New Roman" panose="02020603050405020304" pitchFamily="18" charset="0"/>
                        </a:rPr>
                        <a:t>.</a:t>
                      </a:r>
                      <a:r>
                        <a:rPr lang="mn-MN" sz="1800" b="0" i="0" u="none" strike="noStrike" dirty="0">
                          <a:solidFill>
                            <a:srgbClr val="000000"/>
                          </a:solidFill>
                          <a:effectLst/>
                          <a:latin typeface="Times New Roman" panose="02020603050405020304" pitchFamily="18" charset="0"/>
                        </a:rPr>
                        <a:t>44</a:t>
                      </a:r>
                      <a:endParaRPr lang="en-US" sz="18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800" b="0" i="0" u="none" strike="noStrike" dirty="0">
                          <a:solidFill>
                            <a:srgbClr val="000000"/>
                          </a:solidFill>
                          <a:effectLst/>
                          <a:latin typeface="Times New Roman" panose="02020603050405020304" pitchFamily="18" charset="0"/>
                        </a:rPr>
                        <a:t>1,188,790</a:t>
                      </a:r>
                      <a:r>
                        <a:rPr lang="en-US" sz="1800" b="0" i="0" u="none" strike="noStrike" dirty="0">
                          <a:solidFill>
                            <a:srgbClr val="000000"/>
                          </a:solidFill>
                          <a:effectLst/>
                          <a:latin typeface="Times New Roman" panose="02020603050405020304" pitchFamily="18" charset="0"/>
                        </a:rPr>
                        <a:t>.</a:t>
                      </a:r>
                      <a:r>
                        <a:rPr lang="mn-MN" sz="1800" b="0" i="0" u="none" strike="noStrike" dirty="0">
                          <a:solidFill>
                            <a:srgbClr val="000000"/>
                          </a:solidFill>
                          <a:effectLst/>
                          <a:latin typeface="Times New Roman" panose="02020603050405020304" pitchFamily="18" charset="0"/>
                        </a:rPr>
                        <a:t>00</a:t>
                      </a:r>
                      <a:endParaRPr lang="en-US" sz="18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145596482"/>
                  </a:ext>
                </a:extLst>
              </a:tr>
              <a:tr h="691050">
                <a:tc>
                  <a:txBody>
                    <a:bodyPr/>
                    <a:lstStyle/>
                    <a:p>
                      <a:pPr algn="l" rtl="0" fontAlgn="ctr"/>
                      <a:r>
                        <a:rPr lang="en-US" sz="1800" b="1" i="0" u="none" strike="noStrike">
                          <a:solidFill>
                            <a:srgbClr val="000000"/>
                          </a:solidFill>
                          <a:effectLst/>
                          <a:latin typeface="Times New Roman" panose="02020603050405020304" pitchFamily="18"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ctr"/>
                      <a:r>
                        <a:rPr lang="mn-MN" sz="1800" b="1" i="0" u="none" strike="noStrike">
                          <a:solidFill>
                            <a:srgbClr val="000000"/>
                          </a:solidFill>
                          <a:effectLst/>
                          <a:latin typeface="Times New Roman" panose="02020603050405020304" pitchFamily="18" charset="0"/>
                        </a:rPr>
                        <a:t>Бусад авлага</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800" b="1" i="0" u="none" strike="noStrike" dirty="0">
                          <a:solidFill>
                            <a:srgbClr val="000000"/>
                          </a:solidFill>
                          <a:effectLst/>
                          <a:latin typeface="Times New Roman" panose="02020603050405020304" pitchFamily="18" charset="0"/>
                        </a:rPr>
                        <a:t>233,270,256.41</a:t>
                      </a:r>
                      <a:endParaRPr lang="en-US" sz="18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800" b="1" i="0" u="none" strike="noStrike" dirty="0">
                          <a:solidFill>
                            <a:srgbClr val="000000"/>
                          </a:solidFill>
                          <a:effectLst/>
                          <a:latin typeface="Times New Roman" panose="02020603050405020304" pitchFamily="18" charset="0"/>
                        </a:rPr>
                        <a:t>133,934,575.15</a:t>
                      </a:r>
                      <a:endParaRPr lang="en-US" sz="18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800" b="1" i="0" u="none" strike="noStrike" dirty="0">
                          <a:solidFill>
                            <a:srgbClr val="000000"/>
                          </a:solidFill>
                          <a:effectLst/>
                          <a:latin typeface="Times New Roman" panose="02020603050405020304" pitchFamily="18" charset="0"/>
                        </a:rPr>
                        <a:t>158,470,744.46</a:t>
                      </a:r>
                      <a:endParaRPr lang="en-US" sz="18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800" b="1" i="0" u="none" strike="noStrike" dirty="0">
                          <a:solidFill>
                            <a:srgbClr val="000000"/>
                          </a:solidFill>
                          <a:effectLst/>
                          <a:latin typeface="Times New Roman" panose="02020603050405020304" pitchFamily="18" charset="0"/>
                        </a:rPr>
                        <a:t>208,734,087.10</a:t>
                      </a:r>
                      <a:endParaRPr lang="en-US" sz="18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649780282"/>
                  </a:ext>
                </a:extLst>
              </a:tr>
              <a:tr h="345524">
                <a:tc>
                  <a:txBody>
                    <a:bodyPr/>
                    <a:lstStyle/>
                    <a:p>
                      <a:pPr algn="l" rtl="0" fontAlgn="ctr"/>
                      <a:r>
                        <a:rPr lang="en-US" sz="1800" b="0" i="0" u="none" strike="noStrike">
                          <a:solidFill>
                            <a:srgbClr val="000000"/>
                          </a:solidFill>
                          <a:effectLst/>
                          <a:latin typeface="Times New Roman" panose="02020603050405020304" pitchFamily="18" charset="0"/>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ctr"/>
                      <a:r>
                        <a:rPr lang="mn-MN" sz="1800" b="0" i="0" u="none" strike="noStrike">
                          <a:solidFill>
                            <a:srgbClr val="000000"/>
                          </a:solidFill>
                          <a:effectLst/>
                          <a:latin typeface="Times New Roman" panose="02020603050405020304" pitchFamily="18" charset="0"/>
                        </a:rPr>
                        <a:t>Байгууллагаас авах авлага</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800" b="0" i="0" u="none" strike="noStrike" dirty="0">
                          <a:solidFill>
                            <a:srgbClr val="000000"/>
                          </a:solidFill>
                          <a:effectLst/>
                          <a:latin typeface="Times New Roman" panose="02020603050405020304" pitchFamily="18" charset="0"/>
                        </a:rPr>
                        <a:t>3</a:t>
                      </a:r>
                      <a:r>
                        <a:rPr lang="en-US" sz="1800" b="0" i="0" u="none" strike="noStrike" dirty="0">
                          <a:solidFill>
                            <a:srgbClr val="000000"/>
                          </a:solidFill>
                          <a:effectLst/>
                          <a:latin typeface="Times New Roman" panose="02020603050405020304" pitchFamily="18" charset="0"/>
                        </a:rPr>
                        <a:t>,</a:t>
                      </a:r>
                      <a:r>
                        <a:rPr lang="mn-MN" sz="1800" b="0" i="0" u="none" strike="noStrike" dirty="0">
                          <a:solidFill>
                            <a:srgbClr val="000000"/>
                          </a:solidFill>
                          <a:effectLst/>
                          <a:latin typeface="Times New Roman" panose="02020603050405020304" pitchFamily="18" charset="0"/>
                        </a:rPr>
                        <a:t>805,458</a:t>
                      </a:r>
                      <a:r>
                        <a:rPr lang="en-US" sz="1800" b="0" i="0" u="none" strike="noStrike" dirty="0">
                          <a:solidFill>
                            <a:srgbClr val="000000"/>
                          </a:solidFill>
                          <a:effectLst/>
                          <a:latin typeface="Times New Roman" panose="02020603050405020304" pitchFamily="18" charset="0"/>
                        </a:rPr>
                        <a:t>.</a:t>
                      </a:r>
                      <a:r>
                        <a:rPr lang="mn-MN" sz="1800" b="0" i="0" u="none" strike="noStrike" dirty="0">
                          <a:solidFill>
                            <a:srgbClr val="000000"/>
                          </a:solidFill>
                          <a:effectLst/>
                          <a:latin typeface="Times New Roman" panose="02020603050405020304" pitchFamily="18" charset="0"/>
                        </a:rPr>
                        <a:t>33</a:t>
                      </a:r>
                      <a:endParaRPr lang="en-US" sz="18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800" b="0" i="0" u="none" strike="noStrike" dirty="0">
                          <a:solidFill>
                            <a:srgbClr val="000000"/>
                          </a:solidFill>
                          <a:effectLst/>
                          <a:latin typeface="Times New Roman" panose="02020603050405020304" pitchFamily="18" charset="0"/>
                        </a:rPr>
                        <a:t>56,437,775.95</a:t>
                      </a:r>
                      <a:endParaRPr lang="en-US" sz="18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800" b="0" i="0" u="none" strike="noStrike" dirty="0">
                          <a:solidFill>
                            <a:srgbClr val="000000"/>
                          </a:solidFill>
                          <a:effectLst/>
                          <a:latin typeface="Times New Roman" panose="02020603050405020304" pitchFamily="18" charset="0"/>
                        </a:rPr>
                        <a:t>29,000,554.00</a:t>
                      </a:r>
                      <a:endParaRPr lang="en-US" sz="18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800" b="0" i="0" u="none" strike="noStrike" dirty="0">
                          <a:solidFill>
                            <a:srgbClr val="000000"/>
                          </a:solidFill>
                          <a:effectLst/>
                          <a:latin typeface="Times New Roman" panose="02020603050405020304" pitchFamily="18" charset="0"/>
                        </a:rPr>
                        <a:t>31,242,680.28</a:t>
                      </a:r>
                      <a:endParaRPr lang="en-US" sz="18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951816034"/>
                  </a:ext>
                </a:extLst>
              </a:tr>
              <a:tr h="691050">
                <a:tc>
                  <a:txBody>
                    <a:bodyPr/>
                    <a:lstStyle/>
                    <a:p>
                      <a:pPr algn="l" rtl="0" fontAlgn="ctr"/>
                      <a:r>
                        <a:rPr lang="en-US" sz="1800" b="0" i="0" u="none" strike="noStrike">
                          <a:solidFill>
                            <a:srgbClr val="000000"/>
                          </a:solidFill>
                          <a:effectLst/>
                          <a:latin typeface="Times New Roman" panose="02020603050405020304" pitchFamily="18"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ctr"/>
                      <a:r>
                        <a:rPr lang="mn-MN" sz="1800" b="0" i="0" u="none" strike="noStrike" dirty="0">
                          <a:solidFill>
                            <a:srgbClr val="000000"/>
                          </a:solidFill>
                          <a:effectLst/>
                          <a:latin typeface="Times New Roman" panose="02020603050405020304" pitchFamily="18" charset="0"/>
                        </a:rPr>
                        <a:t>Хувь хүмүүсээс авах авлага</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800" b="0" i="0" u="none" strike="noStrike" dirty="0">
                          <a:solidFill>
                            <a:srgbClr val="000000"/>
                          </a:solidFill>
                          <a:effectLst/>
                          <a:latin typeface="Times New Roman" panose="02020603050405020304" pitchFamily="18" charset="0"/>
                        </a:rPr>
                        <a:t>2</a:t>
                      </a:r>
                      <a:r>
                        <a:rPr lang="mn-MN" sz="1800" b="0" i="0" u="none" strike="noStrike" dirty="0">
                          <a:solidFill>
                            <a:srgbClr val="000000"/>
                          </a:solidFill>
                          <a:effectLst/>
                          <a:latin typeface="Times New Roman" panose="02020603050405020304" pitchFamily="18" charset="0"/>
                        </a:rPr>
                        <a:t>29</a:t>
                      </a:r>
                      <a:r>
                        <a:rPr lang="en-US" sz="1800" b="0" i="0" u="none" strike="noStrike" dirty="0">
                          <a:solidFill>
                            <a:srgbClr val="000000"/>
                          </a:solidFill>
                          <a:effectLst/>
                          <a:latin typeface="Times New Roman" panose="02020603050405020304" pitchFamily="18" charset="0"/>
                        </a:rPr>
                        <a:t>,</a:t>
                      </a:r>
                      <a:r>
                        <a:rPr lang="mn-MN" sz="1800" b="0" i="0" u="none" strike="noStrike" dirty="0">
                          <a:solidFill>
                            <a:srgbClr val="000000"/>
                          </a:solidFill>
                          <a:effectLst/>
                          <a:latin typeface="Times New Roman" panose="02020603050405020304" pitchFamily="18" charset="0"/>
                        </a:rPr>
                        <a:t>464</a:t>
                      </a:r>
                      <a:r>
                        <a:rPr lang="en-US" sz="1800" b="0" i="0" u="none" strike="noStrike" dirty="0">
                          <a:solidFill>
                            <a:srgbClr val="000000"/>
                          </a:solidFill>
                          <a:effectLst/>
                          <a:latin typeface="Times New Roman" panose="02020603050405020304" pitchFamily="18" charset="0"/>
                        </a:rPr>
                        <a:t>,</a:t>
                      </a:r>
                      <a:r>
                        <a:rPr lang="mn-MN" sz="1800" b="0" i="0" u="none" strike="noStrike" dirty="0">
                          <a:solidFill>
                            <a:srgbClr val="000000"/>
                          </a:solidFill>
                          <a:effectLst/>
                          <a:latin typeface="Times New Roman" panose="02020603050405020304" pitchFamily="18" charset="0"/>
                        </a:rPr>
                        <a:t>798</a:t>
                      </a:r>
                      <a:r>
                        <a:rPr lang="en-US" sz="1800" b="0" i="0" u="none" strike="noStrike" dirty="0">
                          <a:solidFill>
                            <a:srgbClr val="000000"/>
                          </a:solidFill>
                          <a:effectLst/>
                          <a:latin typeface="Times New Roman" panose="02020603050405020304" pitchFamily="18" charset="0"/>
                        </a:rPr>
                        <a:t>.</a:t>
                      </a:r>
                      <a:r>
                        <a:rPr lang="mn-MN" sz="1800" b="0" i="0" u="none" strike="noStrike" dirty="0">
                          <a:solidFill>
                            <a:srgbClr val="000000"/>
                          </a:solidFill>
                          <a:effectLst/>
                          <a:latin typeface="Times New Roman" panose="02020603050405020304" pitchFamily="18" charset="0"/>
                        </a:rPr>
                        <a:t>08</a:t>
                      </a:r>
                      <a:endParaRPr lang="en-US" sz="18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800" b="0" i="0" u="none" strike="noStrike" dirty="0">
                          <a:solidFill>
                            <a:srgbClr val="000000"/>
                          </a:solidFill>
                          <a:effectLst/>
                          <a:latin typeface="Times New Roman" panose="02020603050405020304" pitchFamily="18" charset="0"/>
                        </a:rPr>
                        <a:t>77,496,799</a:t>
                      </a:r>
                      <a:r>
                        <a:rPr lang="en-US" sz="1800" b="0" i="0" u="none" strike="noStrike" dirty="0">
                          <a:solidFill>
                            <a:srgbClr val="000000"/>
                          </a:solidFill>
                          <a:effectLst/>
                          <a:latin typeface="Times New Roman" panose="02020603050405020304" pitchFamily="18" charset="0"/>
                        </a:rPr>
                        <a:t>.</a:t>
                      </a:r>
                      <a:r>
                        <a:rPr lang="mn-MN" sz="1800" b="0" i="0" u="none" strike="noStrike" dirty="0">
                          <a:solidFill>
                            <a:srgbClr val="000000"/>
                          </a:solidFill>
                          <a:effectLst/>
                          <a:latin typeface="Times New Roman" panose="02020603050405020304" pitchFamily="18" charset="0"/>
                        </a:rPr>
                        <a:t>2</a:t>
                      </a:r>
                      <a:r>
                        <a:rPr lang="en-US" sz="1800" b="0" i="0" u="none" strike="noStrike" dirty="0">
                          <a:solidFill>
                            <a:srgbClr val="000000"/>
                          </a:solidFill>
                          <a:effectLst/>
                          <a:latin typeface="Times New Roman" panose="02020603050405020304" pitchFamily="18"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800" b="0" i="0" u="none" strike="noStrike" dirty="0">
                          <a:solidFill>
                            <a:srgbClr val="000000"/>
                          </a:solidFill>
                          <a:effectLst/>
                          <a:latin typeface="Times New Roman" panose="02020603050405020304" pitchFamily="18" charset="0"/>
                        </a:rPr>
                        <a:t>129,470,190</a:t>
                      </a:r>
                      <a:r>
                        <a:rPr lang="en-US" sz="1800" b="0" i="0" u="none" strike="noStrike" dirty="0">
                          <a:solidFill>
                            <a:srgbClr val="000000"/>
                          </a:solidFill>
                          <a:effectLst/>
                          <a:latin typeface="Times New Roman" panose="02020603050405020304" pitchFamily="18" charset="0"/>
                        </a:rPr>
                        <a:t>.</a:t>
                      </a:r>
                      <a:r>
                        <a:rPr lang="mn-MN" sz="1800" b="0" i="0" u="none" strike="noStrike" dirty="0">
                          <a:solidFill>
                            <a:srgbClr val="000000"/>
                          </a:solidFill>
                          <a:effectLst/>
                          <a:latin typeface="Times New Roman" panose="02020603050405020304" pitchFamily="18" charset="0"/>
                        </a:rPr>
                        <a:t>46</a:t>
                      </a:r>
                      <a:endParaRPr lang="en-US" sz="18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800" b="0" i="0" u="none" strike="noStrike" dirty="0">
                          <a:solidFill>
                            <a:srgbClr val="000000"/>
                          </a:solidFill>
                          <a:effectLst/>
                          <a:latin typeface="Times New Roman" panose="02020603050405020304" pitchFamily="18" charset="0"/>
                        </a:rPr>
                        <a:t>177,491,406.82</a:t>
                      </a:r>
                      <a:endParaRPr lang="en-US" sz="18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221589871"/>
                  </a:ext>
                </a:extLst>
              </a:tr>
              <a:tr h="691050">
                <a:tc>
                  <a:txBody>
                    <a:bodyPr/>
                    <a:lstStyle/>
                    <a:p>
                      <a:pPr algn="l" rtl="0" fontAlgn="ctr"/>
                      <a:endParaRPr lang="en-US" sz="1800" b="0" i="0" u="none" strike="noStrike">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ctr"/>
                      <a:endParaRPr lang="mn-MN" sz="1800" b="0" i="0" u="none" strike="noStrike">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endParaRPr lang="en-US" sz="18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endParaRPr lang="en-US" sz="18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endParaRPr lang="en-US" sz="18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endParaRPr lang="en-US" sz="18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404710442"/>
                  </a:ext>
                </a:extLst>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493" y="189003"/>
            <a:ext cx="1239203" cy="1239203"/>
          </a:xfrm>
          <a:prstGeom prst="rect">
            <a:avLst/>
          </a:prstGeom>
        </p:spPr>
      </p:pic>
    </p:spTree>
    <p:extLst>
      <p:ext uri="{BB962C8B-B14F-4D97-AF65-F5344CB8AC3E}">
        <p14:creationId xmlns:p14="http://schemas.microsoft.com/office/powerpoint/2010/main" val="443026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2021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1028699" y="1104900"/>
            <a:ext cx="10058400" cy="4921432"/>
          </a:xfrm>
        </p:spPr>
        <p:txBody>
          <a:bodyPr/>
          <a:lstStyle/>
          <a:p>
            <a:pPr marL="0" lvl="0" indent="0" algn="just">
              <a:buNone/>
            </a:pPr>
            <a:r>
              <a:rPr lang="en-SG" sz="2400" b="1" dirty="0">
                <a:solidFill>
                  <a:schemeClr val="bg1"/>
                </a:solidFill>
                <a:latin typeface="Times New Roman" panose="02020603050405020304" pitchFamily="18" charset="0"/>
                <a:cs typeface="Times New Roman" panose="02020603050405020304" pitchFamily="18" charset="0"/>
              </a:rPr>
              <a:t>5.</a:t>
            </a:r>
            <a:r>
              <a:rPr lang="mn-MN" sz="2400" b="1" dirty="0">
                <a:solidFill>
                  <a:schemeClr val="bg1"/>
                </a:solidFill>
                <a:latin typeface="Times New Roman" panose="02020603050405020304" pitchFamily="18" charset="0"/>
                <a:cs typeface="Times New Roman" panose="02020603050405020304" pitchFamily="18" charset="0"/>
              </a:rPr>
              <a:t>Өглөг</a:t>
            </a:r>
            <a:endParaRPr lang="en-SG" sz="2400" b="1" dirty="0">
              <a:solidFill>
                <a:schemeClr val="bg1"/>
              </a:solidFill>
              <a:latin typeface="Times New Roman" panose="02020603050405020304" pitchFamily="18" charset="0"/>
              <a:cs typeface="Times New Roman" panose="02020603050405020304" pitchFamily="18" charset="0"/>
            </a:endParaRPr>
          </a:p>
          <a:p>
            <a:pPr marL="0" indent="0">
              <a:buNone/>
            </a:pPr>
            <a:endParaRPr lang="en-SG" dirty="0"/>
          </a:p>
        </p:txBody>
      </p:sp>
      <p:graphicFrame>
        <p:nvGraphicFramePr>
          <p:cNvPr id="5" name="Table 4">
            <a:extLst>
              <a:ext uri="{FF2B5EF4-FFF2-40B4-BE49-F238E27FC236}">
                <a16:creationId xmlns:a16="http://schemas.microsoft.com/office/drawing/2014/main" id="{A4A1C3C4-CC25-4A00-A67E-8E90B7B4D1DF}"/>
              </a:ext>
            </a:extLst>
          </p:cNvPr>
          <p:cNvGraphicFramePr>
            <a:graphicFrameLocks noGrp="1"/>
          </p:cNvGraphicFramePr>
          <p:nvPr>
            <p:extLst>
              <p:ext uri="{D42A27DB-BD31-4B8C-83A1-F6EECF244321}">
                <p14:modId xmlns:p14="http://schemas.microsoft.com/office/powerpoint/2010/main" val="4134497592"/>
              </p:ext>
            </p:extLst>
          </p:nvPr>
        </p:nvGraphicFramePr>
        <p:xfrm>
          <a:off x="1028699" y="1601350"/>
          <a:ext cx="10391777" cy="4704204"/>
        </p:xfrm>
        <a:graphic>
          <a:graphicData uri="http://schemas.openxmlformats.org/drawingml/2006/table">
            <a:tbl>
              <a:tblPr/>
              <a:tblGrid>
                <a:gridCol w="428627">
                  <a:extLst>
                    <a:ext uri="{9D8B030D-6E8A-4147-A177-3AD203B41FA5}">
                      <a16:colId xmlns:a16="http://schemas.microsoft.com/office/drawing/2014/main" val="2962334756"/>
                    </a:ext>
                  </a:extLst>
                </a:gridCol>
                <a:gridCol w="3772129">
                  <a:extLst>
                    <a:ext uri="{9D8B030D-6E8A-4147-A177-3AD203B41FA5}">
                      <a16:colId xmlns:a16="http://schemas.microsoft.com/office/drawing/2014/main" val="371731931"/>
                    </a:ext>
                  </a:extLst>
                </a:gridCol>
                <a:gridCol w="1536822">
                  <a:extLst>
                    <a:ext uri="{9D8B030D-6E8A-4147-A177-3AD203B41FA5}">
                      <a16:colId xmlns:a16="http://schemas.microsoft.com/office/drawing/2014/main" val="2295674147"/>
                    </a:ext>
                  </a:extLst>
                </a:gridCol>
                <a:gridCol w="1685119">
                  <a:extLst>
                    <a:ext uri="{9D8B030D-6E8A-4147-A177-3AD203B41FA5}">
                      <a16:colId xmlns:a16="http://schemas.microsoft.com/office/drawing/2014/main" val="2872156358"/>
                    </a:ext>
                  </a:extLst>
                </a:gridCol>
                <a:gridCol w="1667070">
                  <a:extLst>
                    <a:ext uri="{9D8B030D-6E8A-4147-A177-3AD203B41FA5}">
                      <a16:colId xmlns:a16="http://schemas.microsoft.com/office/drawing/2014/main" val="3609699763"/>
                    </a:ext>
                  </a:extLst>
                </a:gridCol>
                <a:gridCol w="1302010">
                  <a:extLst>
                    <a:ext uri="{9D8B030D-6E8A-4147-A177-3AD203B41FA5}">
                      <a16:colId xmlns:a16="http://schemas.microsoft.com/office/drawing/2014/main" val="3434456752"/>
                    </a:ext>
                  </a:extLst>
                </a:gridCol>
              </a:tblGrid>
              <a:tr h="335554">
                <a:tc>
                  <a:txBody>
                    <a:bodyPr/>
                    <a:lstStyle/>
                    <a:p>
                      <a:pPr algn="ctr" rtl="0" fontAlgn="ctr"/>
                      <a:r>
                        <a:rPr lang="en-US" sz="1600" b="1" i="0" u="none" strike="noStrike">
                          <a:solidFill>
                            <a:srgbClr val="000000"/>
                          </a:solidFill>
                          <a:effectLst/>
                          <a:latin typeface="Times New Roman" panose="02020603050405020304" pitchFamily="18" charset="0"/>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mn-MN" sz="1600" b="1" i="0" u="none" strike="noStrike">
                          <a:solidFill>
                            <a:srgbClr val="000000"/>
                          </a:solidFill>
                          <a:effectLst/>
                          <a:latin typeface="Times New Roman" panose="02020603050405020304" pitchFamily="18" charset="0"/>
                        </a:rPr>
                        <a:t>Үзүүлэлт</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mn-MN" sz="1600" b="1" i="0" u="none" strike="noStrike">
                          <a:solidFill>
                            <a:srgbClr val="000000"/>
                          </a:solidFill>
                          <a:effectLst/>
                          <a:latin typeface="Times New Roman" panose="02020603050405020304" pitchFamily="18" charset="0"/>
                        </a:rPr>
                        <a:t>Өмнөх он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mn-MN" sz="1600" b="1" i="0" u="none" strike="noStrike">
                          <a:solidFill>
                            <a:srgbClr val="000000"/>
                          </a:solidFill>
                          <a:effectLst/>
                          <a:latin typeface="Times New Roman" panose="02020603050405020304" pitchFamily="18" charset="0"/>
                        </a:rPr>
                        <a:t>Нэмэгдсэн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mn-MN" sz="1600" b="1" i="0" u="none" strike="noStrike">
                          <a:solidFill>
                            <a:srgbClr val="000000"/>
                          </a:solidFill>
                          <a:effectLst/>
                          <a:latin typeface="Times New Roman" panose="02020603050405020304" pitchFamily="18" charset="0"/>
                        </a:rPr>
                        <a:t>Хорогдсон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mn-MN" sz="1600" b="1" i="0" u="none" strike="noStrike">
                          <a:solidFill>
                            <a:srgbClr val="000000"/>
                          </a:solidFill>
                          <a:effectLst/>
                          <a:latin typeface="Times New Roman" panose="02020603050405020304" pitchFamily="18" charset="0"/>
                        </a:rPr>
                        <a:t>Тайлант он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176916872"/>
                  </a:ext>
                </a:extLst>
              </a:tr>
              <a:tr h="553664">
                <a:tc>
                  <a:txBody>
                    <a:bodyPr/>
                    <a:lstStyle/>
                    <a:p>
                      <a:pPr algn="l" rtl="0" fontAlgn="ctr"/>
                      <a:r>
                        <a:rPr lang="en-US" sz="1600" b="1" i="0" u="none" strike="noStrike">
                          <a:solidFill>
                            <a:srgbClr val="000000"/>
                          </a:solidFill>
                          <a:effectLst/>
                          <a:latin typeface="Times New Roman" panose="02020603050405020304"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ctr"/>
                      <a:r>
                        <a:rPr lang="mn-MN" sz="1600" b="1" i="0" u="none" strike="noStrike" dirty="0">
                          <a:solidFill>
                            <a:srgbClr val="000000"/>
                          </a:solidFill>
                          <a:effectLst/>
                          <a:latin typeface="Times New Roman" panose="02020603050405020304" pitchFamily="18" charset="0"/>
                        </a:rPr>
                        <a:t>БОГИНО ХУГАЦААТ ӨР ТӨЛБӨР Д</a:t>
                      </a:r>
                      <a:r>
                        <a:rPr lang="en-US" sz="1600" b="1" i="0" u="none" strike="noStrike" dirty="0">
                          <a:solidFill>
                            <a:srgbClr val="000000"/>
                          </a:solidFill>
                          <a:effectLst/>
                          <a:latin typeface="Times New Roman" panose="02020603050405020304" pitchFamily="18" charset="0"/>
                        </a:rPr>
                        <a:t>Y</a:t>
                      </a:r>
                      <a:r>
                        <a:rPr lang="mn-MN" sz="1600" b="1" i="0" u="none" strike="noStrike" dirty="0">
                          <a:solidFill>
                            <a:srgbClr val="000000"/>
                          </a:solidFill>
                          <a:effectLst/>
                          <a:latin typeface="Times New Roman" panose="02020603050405020304" pitchFamily="18" charset="0"/>
                        </a:rPr>
                        <a:t>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600" b="1" i="0" u="none" strike="noStrike" dirty="0">
                          <a:solidFill>
                            <a:srgbClr val="000000"/>
                          </a:solidFill>
                          <a:effectLst/>
                          <a:latin typeface="Times New Roman" panose="02020603050405020304" pitchFamily="18" charset="0"/>
                        </a:rPr>
                        <a:t>683,237,628.35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1" i="0" u="none" strike="noStrike" dirty="0">
                          <a:solidFill>
                            <a:srgbClr val="000000"/>
                          </a:solidFill>
                          <a:effectLst/>
                          <a:latin typeface="Times New Roman" panose="02020603050405020304" pitchFamily="18" charset="0"/>
                        </a:rPr>
                        <a:t>1,578,290,837.80</a:t>
                      </a:r>
                      <a:endParaRPr lang="en-US" sz="16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1" i="0" u="none" strike="noStrike" dirty="0">
                          <a:solidFill>
                            <a:srgbClr val="000000"/>
                          </a:solidFill>
                          <a:effectLst/>
                          <a:latin typeface="Times New Roman" panose="02020603050405020304" pitchFamily="18" charset="0"/>
                        </a:rPr>
                        <a:t>2,252,748,798.87</a:t>
                      </a:r>
                      <a:endParaRPr lang="en-US" sz="16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1" i="0" u="none" strike="noStrike" dirty="0">
                          <a:solidFill>
                            <a:srgbClr val="000000"/>
                          </a:solidFill>
                          <a:effectLst/>
                          <a:latin typeface="Times New Roman" panose="02020603050405020304" pitchFamily="18" charset="0"/>
                        </a:rPr>
                        <a:t>8,779,667.28</a:t>
                      </a:r>
                      <a:endParaRPr lang="en-US" sz="16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425028394"/>
                  </a:ext>
                </a:extLst>
              </a:tr>
              <a:tr h="469776">
                <a:tc>
                  <a:txBody>
                    <a:bodyPr/>
                    <a:lstStyle/>
                    <a:p>
                      <a:pPr algn="l" rtl="0" fontAlgn="ctr"/>
                      <a:r>
                        <a:rPr lang="en-US" sz="1600" b="1" i="0" u="none" strike="noStrike">
                          <a:solidFill>
                            <a:srgbClr val="000000"/>
                          </a:solidFill>
                          <a:effectLst/>
                          <a:latin typeface="Times New Roman" panose="02020603050405020304" pitchFamily="18"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ctr"/>
                      <a:r>
                        <a:rPr lang="mn-MN" sz="1600" b="1" i="0" u="none" strike="noStrike">
                          <a:solidFill>
                            <a:srgbClr val="000000"/>
                          </a:solidFill>
                          <a:effectLst/>
                          <a:latin typeface="Times New Roman" panose="02020603050405020304" pitchFamily="18" charset="0"/>
                        </a:rPr>
                        <a:t>Өглөг</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600" b="1" i="0" u="none" strike="noStrike" dirty="0">
                          <a:solidFill>
                            <a:srgbClr val="000000"/>
                          </a:solidFill>
                          <a:effectLst/>
                          <a:latin typeface="Times New Roman" panose="02020603050405020304" pitchFamily="18" charset="0"/>
                        </a:rPr>
                        <a:t>683,237,628.35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1" i="0" u="none" strike="noStrike" dirty="0">
                          <a:solidFill>
                            <a:srgbClr val="000000"/>
                          </a:solidFill>
                          <a:effectLst/>
                          <a:latin typeface="Times New Roman" panose="02020603050405020304" pitchFamily="18" charset="0"/>
                        </a:rPr>
                        <a:t>1,578,290,837.80</a:t>
                      </a:r>
                      <a:endParaRPr lang="en-US" sz="16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600" b="1" i="0" u="none" strike="noStrike" dirty="0">
                          <a:solidFill>
                            <a:srgbClr val="000000"/>
                          </a:solidFill>
                          <a:effectLst/>
                          <a:latin typeface="Times New Roman" panose="02020603050405020304" pitchFamily="18" charset="0"/>
                        </a:rPr>
                        <a:t>2,</a:t>
                      </a:r>
                      <a:r>
                        <a:rPr lang="mn-MN" sz="1600" b="1" i="0" u="none" strike="noStrike" dirty="0">
                          <a:solidFill>
                            <a:srgbClr val="000000"/>
                          </a:solidFill>
                          <a:effectLst/>
                          <a:latin typeface="Times New Roman" panose="02020603050405020304" pitchFamily="18" charset="0"/>
                        </a:rPr>
                        <a:t>252,748,798</a:t>
                      </a:r>
                      <a:r>
                        <a:rPr lang="en-US" sz="1600" b="1" i="0" u="none" strike="noStrike" dirty="0">
                          <a:solidFill>
                            <a:srgbClr val="000000"/>
                          </a:solidFill>
                          <a:effectLst/>
                          <a:latin typeface="Times New Roman" panose="02020603050405020304" pitchFamily="18" charset="0"/>
                        </a:rPr>
                        <a:t>.</a:t>
                      </a:r>
                      <a:r>
                        <a:rPr lang="mn-MN" sz="1600" b="1" i="0" u="none" strike="noStrike" dirty="0">
                          <a:solidFill>
                            <a:srgbClr val="000000"/>
                          </a:solidFill>
                          <a:effectLst/>
                          <a:latin typeface="Times New Roman" panose="02020603050405020304" pitchFamily="18" charset="0"/>
                        </a:rPr>
                        <a:t>87</a:t>
                      </a:r>
                      <a:endParaRPr lang="en-US" sz="16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1" i="0" u="none" strike="noStrike" dirty="0">
                          <a:solidFill>
                            <a:srgbClr val="000000"/>
                          </a:solidFill>
                          <a:effectLst/>
                          <a:latin typeface="Times New Roman" panose="02020603050405020304" pitchFamily="18" charset="0"/>
                        </a:rPr>
                        <a:t>8,779,667.28</a:t>
                      </a:r>
                      <a:endParaRPr lang="en-US" sz="16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289845060"/>
                  </a:ext>
                </a:extLst>
              </a:tr>
              <a:tr h="469776">
                <a:tc>
                  <a:txBody>
                    <a:bodyPr/>
                    <a:lstStyle/>
                    <a:p>
                      <a:pPr algn="l" rtl="0" fontAlgn="ctr"/>
                      <a:r>
                        <a:rPr lang="en-US" sz="1600" b="0" i="0" u="none" strike="noStrike">
                          <a:solidFill>
                            <a:srgbClr val="000000"/>
                          </a:solidFill>
                          <a:effectLst/>
                          <a:latin typeface="Times New Roman" panose="02020603050405020304" pitchFamily="18"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ctr"/>
                      <a:r>
                        <a:rPr lang="mn-MN" sz="1600" b="0" i="0" u="none" strike="noStrike">
                          <a:solidFill>
                            <a:srgbClr val="000000"/>
                          </a:solidFill>
                          <a:effectLst/>
                          <a:latin typeface="Times New Roman" panose="02020603050405020304" pitchFamily="18" charset="0"/>
                        </a:rPr>
                        <a:t>Ажилчидтай холбогдсон өглөг</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600" b="0" i="0" u="none" strike="noStrike" dirty="0">
                          <a:solidFill>
                            <a:srgbClr val="000000"/>
                          </a:solidFill>
                          <a:effectLst/>
                          <a:latin typeface="Times New Roman" panose="02020603050405020304" pitchFamily="18" charset="0"/>
                        </a:rPr>
                        <a:t>26,228.96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0" i="0" u="none" strike="noStrike" dirty="0">
                          <a:solidFill>
                            <a:srgbClr val="000000"/>
                          </a:solidFill>
                          <a:effectLst/>
                          <a:latin typeface="Times New Roman" panose="02020603050405020304" pitchFamily="18" charset="0"/>
                        </a:rPr>
                        <a:t>797,059,691.13</a:t>
                      </a:r>
                      <a:endParaRPr lang="en-US" sz="16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0" i="0" u="none" strike="noStrike" dirty="0">
                          <a:solidFill>
                            <a:srgbClr val="000000"/>
                          </a:solidFill>
                          <a:effectLst/>
                          <a:latin typeface="Times New Roman" panose="02020603050405020304" pitchFamily="18" charset="0"/>
                        </a:rPr>
                        <a:t>796,718,775.81</a:t>
                      </a:r>
                      <a:endParaRPr lang="en-US" sz="16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0" i="0" u="none" strike="noStrike" dirty="0">
                          <a:solidFill>
                            <a:srgbClr val="000000"/>
                          </a:solidFill>
                          <a:effectLst/>
                          <a:latin typeface="Times New Roman" panose="02020603050405020304" pitchFamily="18" charset="0"/>
                        </a:rPr>
                        <a:t>367,144_28</a:t>
                      </a:r>
                      <a:endParaRPr lang="en-US" sz="16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606771669"/>
                  </a:ext>
                </a:extLst>
              </a:tr>
              <a:tr h="469776">
                <a:tc>
                  <a:txBody>
                    <a:bodyPr/>
                    <a:lstStyle/>
                    <a:p>
                      <a:pPr algn="l" rtl="0" fontAlgn="ctr"/>
                      <a:r>
                        <a:rPr lang="en-US" sz="1600" b="0" i="0" u="none" strike="noStrike">
                          <a:solidFill>
                            <a:srgbClr val="000000"/>
                          </a:solidFill>
                          <a:effectLst/>
                          <a:latin typeface="Times New Roman" panose="02020603050405020304" pitchFamily="18" charset="0"/>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ctr"/>
                      <a:r>
                        <a:rPr lang="mn-MN" sz="1600" b="0" i="0" u="none" strike="noStrike">
                          <a:solidFill>
                            <a:srgbClr val="000000"/>
                          </a:solidFill>
                          <a:effectLst/>
                          <a:latin typeface="Times New Roman" panose="02020603050405020304" pitchFamily="18" charset="0"/>
                        </a:rPr>
                        <a:t>Бараа үйлчилгээний зардлын өглөг</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600" b="0" i="0" u="none" strike="noStrike" dirty="0">
                          <a:solidFill>
                            <a:srgbClr val="000000"/>
                          </a:solidFill>
                          <a:effectLst/>
                          <a:latin typeface="Times New Roman" panose="02020603050405020304" pitchFamily="18" charset="0"/>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0" i="0" u="none" strike="noStrike" dirty="0">
                          <a:solidFill>
                            <a:srgbClr val="000000"/>
                          </a:solidFill>
                          <a:effectLst/>
                          <a:latin typeface="Times New Roman" panose="02020603050405020304" pitchFamily="18" charset="0"/>
                        </a:rPr>
                        <a:t>279,893,588.62</a:t>
                      </a:r>
                      <a:endParaRPr lang="en-US" sz="16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0" i="0" u="none" strike="noStrike" dirty="0">
                          <a:solidFill>
                            <a:srgbClr val="000000"/>
                          </a:solidFill>
                          <a:effectLst/>
                          <a:latin typeface="Times New Roman" panose="02020603050405020304" pitchFamily="18" charset="0"/>
                        </a:rPr>
                        <a:t>279,873,588.62</a:t>
                      </a:r>
                      <a:endParaRPr lang="en-US" sz="16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0" i="0" u="none" strike="noStrike" dirty="0">
                          <a:solidFill>
                            <a:srgbClr val="000000"/>
                          </a:solidFill>
                          <a:effectLst/>
                          <a:latin typeface="Times New Roman" panose="02020603050405020304" pitchFamily="18" charset="0"/>
                        </a:rPr>
                        <a:t>20,000.00</a:t>
                      </a:r>
                      <a:endParaRPr lang="en-US" sz="16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611397737"/>
                  </a:ext>
                </a:extLst>
              </a:tr>
              <a:tr h="469776">
                <a:tc>
                  <a:txBody>
                    <a:bodyPr/>
                    <a:lstStyle/>
                    <a:p>
                      <a:pPr algn="l" rtl="0" fontAlgn="ctr"/>
                      <a:r>
                        <a:rPr lang="en-US" sz="1600" b="1" i="0" u="none" strike="noStrike">
                          <a:solidFill>
                            <a:srgbClr val="000000"/>
                          </a:solidFill>
                          <a:effectLst/>
                          <a:latin typeface="Times New Roman" panose="02020603050405020304" pitchFamily="18"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ctr"/>
                      <a:r>
                        <a:rPr lang="mn-MN" sz="1600" b="1" i="0" u="none" strike="noStrike" dirty="0">
                          <a:solidFill>
                            <a:srgbClr val="000000"/>
                          </a:solidFill>
                          <a:effectLst/>
                          <a:latin typeface="Times New Roman" panose="02020603050405020304" pitchFamily="18" charset="0"/>
                        </a:rPr>
                        <a:t>Бусад өглөг</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600" b="1" i="0" u="none" strike="noStrike" dirty="0">
                          <a:solidFill>
                            <a:srgbClr val="000000"/>
                          </a:solidFill>
                          <a:effectLst/>
                          <a:latin typeface="Times New Roman" panose="02020603050405020304" pitchFamily="18" charset="0"/>
                        </a:rPr>
                        <a:t>683,211,399.39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1" i="0" u="none" strike="noStrike" dirty="0">
                          <a:solidFill>
                            <a:srgbClr val="000000"/>
                          </a:solidFill>
                          <a:effectLst/>
                          <a:latin typeface="Times New Roman" panose="02020603050405020304" pitchFamily="18" charset="0"/>
                        </a:rPr>
                        <a:t>501,337,558.05</a:t>
                      </a:r>
                      <a:endParaRPr lang="en-US" sz="16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1" i="0" u="none" strike="noStrike" dirty="0">
                          <a:solidFill>
                            <a:srgbClr val="000000"/>
                          </a:solidFill>
                          <a:effectLst/>
                          <a:latin typeface="Times New Roman" panose="02020603050405020304" pitchFamily="18" charset="0"/>
                        </a:rPr>
                        <a:t>1,176,156,434.44</a:t>
                      </a:r>
                      <a:endParaRPr lang="en-US" sz="16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600" b="1" i="0" u="none" strike="noStrike" dirty="0">
                          <a:solidFill>
                            <a:srgbClr val="000000"/>
                          </a:solidFill>
                          <a:effectLst/>
                          <a:latin typeface="Times New Roman" panose="02020603050405020304" pitchFamily="18" charset="0"/>
                        </a:rPr>
                        <a:t>683,211,399.39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189876760"/>
                  </a:ext>
                </a:extLst>
              </a:tr>
              <a:tr h="469776">
                <a:tc>
                  <a:txBody>
                    <a:bodyPr/>
                    <a:lstStyle/>
                    <a:p>
                      <a:pPr algn="ctr" rtl="0" fontAlgn="ctr"/>
                      <a:r>
                        <a:rPr lang="en-US" sz="1600" b="1" i="0" u="none" strike="noStrike">
                          <a:solidFill>
                            <a:srgbClr val="000000"/>
                          </a:solidFill>
                          <a:effectLst/>
                          <a:latin typeface="Times New Roman" panose="02020603050405020304" pitchFamily="18" charset="0"/>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1" i="0" u="none" strike="noStrike">
                          <a:solidFill>
                            <a:srgbClr val="000000"/>
                          </a:solidFill>
                          <a:effectLst/>
                          <a:latin typeface="Times New Roman" panose="02020603050405020304" pitchFamily="18" charset="0"/>
                        </a:rPr>
                        <a:t>Үзүүлэлт</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1" i="0" u="none" strike="noStrike">
                          <a:solidFill>
                            <a:srgbClr val="000000"/>
                          </a:solidFill>
                          <a:effectLst/>
                          <a:latin typeface="Times New Roman" panose="02020603050405020304" pitchFamily="18" charset="0"/>
                        </a:rPr>
                        <a:t>Өмнөх он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1" i="0" u="none" strike="noStrike">
                          <a:solidFill>
                            <a:srgbClr val="000000"/>
                          </a:solidFill>
                          <a:effectLst/>
                          <a:latin typeface="Times New Roman" panose="02020603050405020304" pitchFamily="18" charset="0"/>
                        </a:rPr>
                        <a:t>Нэмэгдсэн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1" i="0" u="none" strike="noStrike" dirty="0">
                          <a:solidFill>
                            <a:srgbClr val="000000"/>
                          </a:solidFill>
                          <a:effectLst/>
                          <a:latin typeface="Times New Roman" panose="02020603050405020304" pitchFamily="18" charset="0"/>
                        </a:rPr>
                        <a:t>Хорогдсон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1" i="0" u="none" strike="noStrike" dirty="0">
                          <a:solidFill>
                            <a:srgbClr val="000000"/>
                          </a:solidFill>
                          <a:effectLst/>
                          <a:latin typeface="Times New Roman" panose="02020603050405020304" pitchFamily="18" charset="0"/>
                        </a:rPr>
                        <a:t>Тайлант он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564983003"/>
                  </a:ext>
                </a:extLst>
              </a:tr>
              <a:tr h="526554">
                <a:tc>
                  <a:txBody>
                    <a:bodyPr/>
                    <a:lstStyle/>
                    <a:p>
                      <a:pPr algn="l" rtl="0" fontAlgn="ctr"/>
                      <a:r>
                        <a:rPr lang="en-US" sz="1600" b="1" i="0" u="none" strike="noStrike">
                          <a:solidFill>
                            <a:srgbClr val="000000"/>
                          </a:solidFill>
                          <a:effectLst/>
                          <a:latin typeface="Times New Roman" panose="02020603050405020304"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ctr"/>
                      <a:r>
                        <a:rPr lang="mn-MN" sz="1600" b="1" i="0" u="none" strike="noStrike">
                          <a:solidFill>
                            <a:srgbClr val="000000"/>
                          </a:solidFill>
                          <a:effectLst/>
                          <a:latin typeface="Times New Roman" panose="02020603050405020304" pitchFamily="18" charset="0"/>
                        </a:rPr>
                        <a:t>БОГИНО ХУГАЦААТ ӨР ТӨЛБӨР Д</a:t>
                      </a:r>
                      <a:r>
                        <a:rPr lang="en-US" sz="1600" b="1" i="0" u="none" strike="noStrike">
                          <a:solidFill>
                            <a:srgbClr val="000000"/>
                          </a:solidFill>
                          <a:effectLst/>
                          <a:latin typeface="Times New Roman" panose="02020603050405020304" pitchFamily="18" charset="0"/>
                        </a:rPr>
                        <a:t>Y</a:t>
                      </a:r>
                      <a:r>
                        <a:rPr lang="mn-MN" sz="1600" b="1" i="0" u="none" strike="noStrike">
                          <a:solidFill>
                            <a:srgbClr val="000000"/>
                          </a:solidFill>
                          <a:effectLst/>
                          <a:latin typeface="Times New Roman" panose="02020603050405020304" pitchFamily="18" charset="0"/>
                        </a:rPr>
                        <a:t>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600" b="1" i="0" u="none" strike="noStrike" dirty="0">
                          <a:solidFill>
                            <a:srgbClr val="000000"/>
                          </a:solidFill>
                          <a:effectLst/>
                          <a:latin typeface="Times New Roman" panose="02020603050405020304" pitchFamily="18" charset="0"/>
                        </a:rPr>
                        <a:t>683,2</a:t>
                      </a:r>
                      <a:r>
                        <a:rPr lang="mn-MN" sz="1600" b="1" i="0" u="none" strike="noStrike" dirty="0">
                          <a:solidFill>
                            <a:srgbClr val="000000"/>
                          </a:solidFill>
                          <a:effectLst/>
                          <a:latin typeface="Times New Roman" panose="02020603050405020304" pitchFamily="18" charset="0"/>
                        </a:rPr>
                        <a:t>11</a:t>
                      </a:r>
                      <a:r>
                        <a:rPr lang="en-US" sz="1600" b="1" i="0" u="none" strike="noStrike" dirty="0">
                          <a:solidFill>
                            <a:srgbClr val="000000"/>
                          </a:solidFill>
                          <a:effectLst/>
                          <a:latin typeface="Times New Roman" panose="02020603050405020304" pitchFamily="18" charset="0"/>
                        </a:rPr>
                        <a:t>,</a:t>
                      </a:r>
                      <a:r>
                        <a:rPr lang="mn-MN" sz="1600" b="1" i="0" u="none" strike="noStrike" dirty="0">
                          <a:solidFill>
                            <a:srgbClr val="000000"/>
                          </a:solidFill>
                          <a:effectLst/>
                          <a:latin typeface="Times New Roman" panose="02020603050405020304" pitchFamily="18" charset="0"/>
                        </a:rPr>
                        <a:t>399</a:t>
                      </a:r>
                      <a:r>
                        <a:rPr lang="en-US" sz="1600" b="1" i="0" u="none" strike="noStrike" dirty="0">
                          <a:solidFill>
                            <a:srgbClr val="000000"/>
                          </a:solidFill>
                          <a:effectLst/>
                          <a:latin typeface="Times New Roman" panose="02020603050405020304" pitchFamily="18" charset="0"/>
                        </a:rPr>
                        <a:t>.3</a:t>
                      </a:r>
                      <a:r>
                        <a:rPr lang="mn-MN" sz="1600" b="1" i="0" u="none" strike="noStrike" dirty="0">
                          <a:solidFill>
                            <a:srgbClr val="000000"/>
                          </a:solidFill>
                          <a:effectLst/>
                          <a:latin typeface="Times New Roman" panose="02020603050405020304" pitchFamily="18" charset="0"/>
                        </a:rPr>
                        <a:t>9</a:t>
                      </a:r>
                      <a:endParaRPr lang="en-US" sz="16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1" i="0" u="none" strike="noStrike" dirty="0">
                          <a:solidFill>
                            <a:srgbClr val="000000"/>
                          </a:solidFill>
                          <a:effectLst/>
                          <a:latin typeface="Times New Roman" panose="02020603050405020304" pitchFamily="18" charset="0"/>
                        </a:rPr>
                        <a:t>501,337,558.05</a:t>
                      </a:r>
                      <a:endParaRPr lang="en-US" sz="16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1" i="0" u="none" strike="noStrike" dirty="0">
                          <a:solidFill>
                            <a:srgbClr val="000000"/>
                          </a:solidFill>
                          <a:effectLst/>
                          <a:latin typeface="Times New Roman" panose="02020603050405020304" pitchFamily="18" charset="0"/>
                        </a:rPr>
                        <a:t>1,176,156,434.44</a:t>
                      </a:r>
                      <a:endParaRPr lang="en-US" sz="16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1" i="0" u="none" strike="noStrike" dirty="0">
                          <a:solidFill>
                            <a:srgbClr val="000000"/>
                          </a:solidFill>
                          <a:effectLst/>
                          <a:latin typeface="Times New Roman" panose="02020603050405020304" pitchFamily="18" charset="0"/>
                        </a:rPr>
                        <a:t>8,392,523.00</a:t>
                      </a:r>
                      <a:endParaRPr lang="en-US" sz="16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102979468"/>
                  </a:ext>
                </a:extLst>
              </a:tr>
              <a:tr h="469776">
                <a:tc>
                  <a:txBody>
                    <a:bodyPr/>
                    <a:lstStyle/>
                    <a:p>
                      <a:pPr algn="l" rtl="0" fontAlgn="ctr"/>
                      <a:r>
                        <a:rPr lang="en-US" sz="1600" b="1" i="0" u="none" strike="noStrike">
                          <a:solidFill>
                            <a:srgbClr val="000000"/>
                          </a:solidFill>
                          <a:effectLst/>
                          <a:latin typeface="Times New Roman" panose="02020603050405020304" pitchFamily="18"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ctr"/>
                      <a:r>
                        <a:rPr lang="mn-MN" sz="1600" b="1" i="0" u="none" strike="noStrike">
                          <a:solidFill>
                            <a:srgbClr val="000000"/>
                          </a:solidFill>
                          <a:effectLst/>
                          <a:latin typeface="Times New Roman" panose="02020603050405020304" pitchFamily="18" charset="0"/>
                        </a:rPr>
                        <a:t>Өглөг</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600" b="1" i="0" u="none" strike="noStrike" dirty="0">
                          <a:solidFill>
                            <a:srgbClr val="000000"/>
                          </a:solidFill>
                          <a:effectLst/>
                          <a:latin typeface="Times New Roman" panose="02020603050405020304" pitchFamily="18" charset="0"/>
                        </a:rPr>
                        <a:t>68</a:t>
                      </a:r>
                      <a:r>
                        <a:rPr lang="mn-MN" sz="1600" b="1" i="0" u="none" strike="noStrike" dirty="0">
                          <a:solidFill>
                            <a:srgbClr val="000000"/>
                          </a:solidFill>
                          <a:effectLst/>
                          <a:latin typeface="Times New Roman" panose="02020603050405020304" pitchFamily="18" charset="0"/>
                        </a:rPr>
                        <a:t>2</a:t>
                      </a:r>
                      <a:r>
                        <a:rPr lang="en-US" sz="1600" b="1" i="0" u="none" strike="noStrike" dirty="0">
                          <a:solidFill>
                            <a:srgbClr val="000000"/>
                          </a:solidFill>
                          <a:effectLst/>
                          <a:latin typeface="Times New Roman" panose="02020603050405020304" pitchFamily="18" charset="0"/>
                        </a:rPr>
                        <a:t>,</a:t>
                      </a:r>
                      <a:r>
                        <a:rPr lang="mn-MN" sz="1600" b="1" i="0" u="none" strike="noStrike" dirty="0">
                          <a:solidFill>
                            <a:srgbClr val="000000"/>
                          </a:solidFill>
                          <a:effectLst/>
                          <a:latin typeface="Times New Roman" panose="02020603050405020304" pitchFamily="18" charset="0"/>
                        </a:rPr>
                        <a:t>920</a:t>
                      </a:r>
                      <a:r>
                        <a:rPr lang="en-US" sz="1600" b="1" i="0" u="none" strike="noStrike" dirty="0">
                          <a:solidFill>
                            <a:srgbClr val="000000"/>
                          </a:solidFill>
                          <a:effectLst/>
                          <a:latin typeface="Times New Roman" panose="02020603050405020304" pitchFamily="18" charset="0"/>
                        </a:rPr>
                        <a:t>,</a:t>
                      </a:r>
                      <a:r>
                        <a:rPr lang="mn-MN" sz="1600" b="1" i="0" u="none" strike="noStrike" dirty="0">
                          <a:solidFill>
                            <a:srgbClr val="000000"/>
                          </a:solidFill>
                          <a:effectLst/>
                          <a:latin typeface="Times New Roman" panose="02020603050405020304" pitchFamily="18" charset="0"/>
                        </a:rPr>
                        <a:t>299</a:t>
                      </a:r>
                      <a:r>
                        <a:rPr lang="en-US" sz="1600" b="1" i="0" u="none" strike="noStrike" dirty="0">
                          <a:solidFill>
                            <a:srgbClr val="000000"/>
                          </a:solidFill>
                          <a:effectLst/>
                          <a:latin typeface="Times New Roman" panose="02020603050405020304" pitchFamily="18" charset="0"/>
                        </a:rPr>
                        <a:t>.3</a:t>
                      </a:r>
                      <a:r>
                        <a:rPr lang="mn-MN" sz="1600" b="1" i="0" u="none" strike="noStrike" dirty="0">
                          <a:solidFill>
                            <a:srgbClr val="000000"/>
                          </a:solidFill>
                          <a:effectLst/>
                          <a:latin typeface="Times New Roman" panose="02020603050405020304" pitchFamily="18" charset="0"/>
                        </a:rPr>
                        <a:t>9</a:t>
                      </a:r>
                      <a:endParaRPr lang="en-US" sz="16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1" i="0" u="none" strike="noStrike" dirty="0">
                          <a:solidFill>
                            <a:srgbClr val="000000"/>
                          </a:solidFill>
                          <a:effectLst/>
                          <a:latin typeface="Times New Roman" panose="02020603050405020304" pitchFamily="18" charset="0"/>
                        </a:rPr>
                        <a:t>461,170,356.10</a:t>
                      </a:r>
                      <a:endParaRPr lang="en-US" sz="16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1" i="0" u="none" strike="noStrike" dirty="0">
                          <a:solidFill>
                            <a:srgbClr val="000000"/>
                          </a:solidFill>
                          <a:effectLst/>
                          <a:latin typeface="Times New Roman" panose="02020603050405020304" pitchFamily="18" charset="0"/>
                        </a:rPr>
                        <a:t>1,135,989,232.49</a:t>
                      </a:r>
                      <a:endParaRPr lang="en-US" sz="16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1" i="0" u="none" strike="noStrike" dirty="0">
                          <a:solidFill>
                            <a:srgbClr val="000000"/>
                          </a:solidFill>
                          <a:effectLst/>
                          <a:latin typeface="Times New Roman" panose="02020603050405020304" pitchFamily="18" charset="0"/>
                        </a:rPr>
                        <a:t>8,101,423.00</a:t>
                      </a:r>
                      <a:endParaRPr lang="en-US" sz="16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450145415"/>
                  </a:ext>
                </a:extLst>
              </a:tr>
              <a:tr h="469776">
                <a:tc>
                  <a:txBody>
                    <a:bodyPr/>
                    <a:lstStyle/>
                    <a:p>
                      <a:pPr algn="l" rtl="0" fontAlgn="ctr"/>
                      <a:r>
                        <a:rPr lang="en-US" sz="1600" b="0" i="0" u="none" strike="noStrike">
                          <a:solidFill>
                            <a:srgbClr val="000000"/>
                          </a:solidFill>
                          <a:effectLst/>
                          <a:latin typeface="Times New Roman" panose="02020603050405020304" pitchFamily="18"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rtl="0" fontAlgn="ctr"/>
                      <a:r>
                        <a:rPr lang="mn-MN" sz="1600" b="0" i="0" u="none" strike="noStrike">
                          <a:solidFill>
                            <a:srgbClr val="000000"/>
                          </a:solidFill>
                          <a:effectLst/>
                          <a:latin typeface="Times New Roman" panose="02020603050405020304" pitchFamily="18" charset="0"/>
                        </a:rPr>
                        <a:t>Ажилчидтай холбогдсон өглөг</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0" i="0" u="none" strike="noStrike" dirty="0">
                          <a:solidFill>
                            <a:srgbClr val="000000"/>
                          </a:solidFill>
                          <a:effectLst/>
                          <a:latin typeface="Times New Roman" panose="02020603050405020304" pitchFamily="18" charset="0"/>
                        </a:rPr>
                        <a:t>291,100.00</a:t>
                      </a:r>
                      <a:endParaRPr lang="en-US" sz="16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0" i="0" u="none" strike="noStrike" dirty="0">
                          <a:solidFill>
                            <a:srgbClr val="000000"/>
                          </a:solidFill>
                          <a:effectLst/>
                          <a:latin typeface="Times New Roman" panose="02020603050405020304" pitchFamily="18" charset="0"/>
                        </a:rPr>
                        <a:t>40,167,201.95</a:t>
                      </a:r>
                      <a:endParaRPr lang="en-US" sz="16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0" i="0" u="none" strike="noStrike" dirty="0">
                          <a:solidFill>
                            <a:srgbClr val="000000"/>
                          </a:solidFill>
                          <a:effectLst/>
                          <a:latin typeface="Times New Roman" panose="02020603050405020304" pitchFamily="18" charset="0"/>
                        </a:rPr>
                        <a:t>40,167,201.95</a:t>
                      </a:r>
                      <a:endParaRPr lang="en-US" sz="16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mn-MN" sz="1600" b="0" i="0" u="none" strike="noStrike" dirty="0">
                          <a:solidFill>
                            <a:srgbClr val="000000"/>
                          </a:solidFill>
                          <a:effectLst/>
                          <a:latin typeface="Times New Roman" panose="02020603050405020304" pitchFamily="18" charset="0"/>
                        </a:rPr>
                        <a:t>291,100.00</a:t>
                      </a:r>
                      <a:endParaRPr lang="en-US" sz="16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623697428"/>
                  </a:ext>
                </a:extLst>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355" y="180295"/>
            <a:ext cx="1071563" cy="1071563"/>
          </a:xfrm>
          <a:prstGeom prst="rect">
            <a:avLst/>
          </a:prstGeom>
        </p:spPr>
      </p:pic>
    </p:spTree>
    <p:extLst>
      <p:ext uri="{BB962C8B-B14F-4D97-AF65-F5344CB8AC3E}">
        <p14:creationId xmlns:p14="http://schemas.microsoft.com/office/powerpoint/2010/main" val="1053868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2021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945874" y="1400961"/>
            <a:ext cx="9982200" cy="5076039"/>
          </a:xfrm>
        </p:spPr>
        <p:txBody>
          <a:bodyPr>
            <a:normAutofit lnSpcReduction="10000"/>
          </a:bodyPr>
          <a:lstStyle/>
          <a:p>
            <a:pPr marL="0" indent="0" algn="just">
              <a:buNone/>
            </a:pPr>
            <a:r>
              <a:rPr lang="en-SG" dirty="0"/>
              <a:t>    </a:t>
            </a:r>
            <a:r>
              <a:rPr lang="mn-MN" sz="2800" dirty="0">
                <a:latin typeface="Times New Roman" panose="02020603050405020304" pitchFamily="18" charset="0"/>
                <a:cs typeface="Times New Roman" panose="02020603050405020304" pitchFamily="18" charset="0"/>
              </a:rPr>
              <a:t>Төсвийн ерөнхийлөн захирагчийн эрхлэх асуудлын хүрээний төсвийн байгууллагын санхүүгийн тайлан, тусгай сангуудын санхүүгийн тайланг, Төсвийн тухай хуулийн 14.2.7 дахь заалтын дагуу сумын төсвийн ерөнхий нягтлан бодогч нэгтгэн гаргаж, Төсвийн тухай хуулийн 8.9.3 дахь заалтыг үндэслэн хуулийн хугацаанд аймгийн санхүү, төрийн сангийн хэлтэст тушааж, Төв аймаг дахь Төрийн аудитын газраар шалгуулж аудитаар өгсөн зөвлөмжийгн хариуг </a:t>
            </a:r>
            <a:r>
              <a:rPr lang="en-US" sz="2800" dirty="0">
                <a:latin typeface="Times New Roman" panose="02020603050405020304" pitchFamily="18" charset="0"/>
                <a:cs typeface="Times New Roman" panose="02020603050405020304" pitchFamily="18" charset="0"/>
              </a:rPr>
              <a:t>2022 </a:t>
            </a:r>
            <a:r>
              <a:rPr lang="mn-MN" sz="2800" dirty="0">
                <a:latin typeface="Times New Roman" panose="02020603050405020304" pitchFamily="18" charset="0"/>
                <a:cs typeface="Times New Roman" panose="02020603050405020304" pitchFamily="18" charset="0"/>
              </a:rPr>
              <a:t>оны 06 сарын 21 нд хүргүүлсэн,хууль дүрэм журмын дагуу хэрэгжилтийг ханган ажиллаж байна.</a:t>
            </a:r>
            <a:endParaRPr lang="mn-MN" dirty="0"/>
          </a:p>
          <a:p>
            <a:endParaRPr lang="en-SG"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494" y="180295"/>
            <a:ext cx="1115084" cy="1115084"/>
          </a:xfrm>
          <a:prstGeom prst="rect">
            <a:avLst/>
          </a:prstGeom>
        </p:spPr>
      </p:pic>
    </p:spTree>
    <p:extLst>
      <p:ext uri="{BB962C8B-B14F-4D97-AF65-F5344CB8AC3E}">
        <p14:creationId xmlns:p14="http://schemas.microsoft.com/office/powerpoint/2010/main" val="3446643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7"/>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a:t>
            </a:r>
            <a:r>
              <a:rPr lang="en-US" sz="2000" b="1" cap="all" dirty="0">
                <a:solidFill>
                  <a:prstClr val="black"/>
                </a:solidFill>
                <a:latin typeface="Times New Roman" pitchFamily="18" charset="0"/>
                <a:cs typeface="Times New Roman" pitchFamily="18" charset="0"/>
              </a:rPr>
              <a:t>1</a:t>
            </a:r>
            <a:r>
              <a:rPr lang="mn-MN" sz="2000" b="1" cap="all" dirty="0">
                <a:solidFill>
                  <a:prstClr val="black"/>
                </a:solidFill>
                <a:latin typeface="Times New Roman" pitchFamily="18" charset="0"/>
                <a:cs typeface="Times New Roman" pitchFamily="18" charset="0"/>
              </a:rPr>
              <a:t>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1087483" y="1547945"/>
            <a:ext cx="3268316" cy="4986129"/>
          </a:xfrm>
        </p:spPr>
        <p:txBody>
          <a:bodyPr>
            <a:normAutofit fontScale="92500" lnSpcReduction="20000"/>
          </a:bodyPr>
          <a:lstStyle/>
          <a:p>
            <a:pPr marL="0" indent="0" algn="just">
              <a:buNone/>
            </a:pPr>
            <a:r>
              <a:rPr lang="en-SG" sz="2400" dirty="0">
                <a:latin typeface="Times New Roman" panose="02020603050405020304" pitchFamily="18" charset="0"/>
                <a:cs typeface="Times New Roman" panose="02020603050405020304" pitchFamily="18" charset="0"/>
              </a:rPr>
              <a:t>        </a:t>
            </a:r>
            <a:r>
              <a:rPr lang="mn-MN" sz="2400" dirty="0">
                <a:latin typeface="Times New Roman" panose="02020603050405020304" pitchFamily="18" charset="0"/>
                <a:cs typeface="Times New Roman" panose="02020603050405020304" pitchFamily="18" charset="0"/>
              </a:rPr>
              <a:t>Төсвийн тухай хуулийн 54 дүгээр зүйлийн дагуу ТЕЗ-ийн жилийн эцсийн санхүүгийн нэгтгэсэн тайланг, сангийн яамны Э-Тайлан онлайн системээр нэгтгэн гаргаж аймгийн Санхүү, төрийн сангийн хэлтэст тушааж, Төв аймаг дахь  Төрийн аудитын газарт шалгуулж </a:t>
            </a:r>
            <a:r>
              <a:rPr lang="en-SG" sz="2400" b="1" dirty="0">
                <a:latin typeface="Times New Roman" panose="02020603050405020304" pitchFamily="18" charset="0"/>
                <a:cs typeface="Times New Roman" panose="02020603050405020304" pitchFamily="18" charset="0"/>
              </a:rPr>
              <a:t>“</a:t>
            </a:r>
            <a:r>
              <a:rPr lang="mn-MN" sz="2400" b="1" dirty="0">
                <a:latin typeface="Times New Roman" panose="02020603050405020304" pitchFamily="18" charset="0"/>
                <a:cs typeface="Times New Roman" panose="02020603050405020304" pitchFamily="18" charset="0"/>
              </a:rPr>
              <a:t>Хязгаарлалтай санал</a:t>
            </a:r>
            <a:r>
              <a:rPr lang="en-SG" sz="2400" b="1" dirty="0">
                <a:latin typeface="Times New Roman" panose="02020603050405020304" pitchFamily="18" charset="0"/>
                <a:cs typeface="Times New Roman" panose="02020603050405020304" pitchFamily="18" charset="0"/>
              </a:rPr>
              <a:t>”</a:t>
            </a:r>
            <a:r>
              <a:rPr lang="mn-MN" sz="2400" b="1" dirty="0">
                <a:latin typeface="Times New Roman" panose="02020603050405020304" pitchFamily="18" charset="0"/>
                <a:cs typeface="Times New Roman" panose="02020603050405020304" pitchFamily="18" charset="0"/>
              </a:rPr>
              <a:t> </a:t>
            </a:r>
            <a:r>
              <a:rPr lang="mn-MN" sz="2400" dirty="0">
                <a:latin typeface="Times New Roman" panose="02020603050405020304" pitchFamily="18" charset="0"/>
                <a:cs typeface="Times New Roman" panose="02020603050405020304" pitchFamily="18" charset="0"/>
              </a:rPr>
              <a:t>дүгнэлт гарсан. </a:t>
            </a:r>
            <a:endParaRPr lang="en-SG" sz="24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259" y="239311"/>
            <a:ext cx="1071563" cy="107156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8626" y="1221972"/>
            <a:ext cx="6733310" cy="5469774"/>
          </a:xfrm>
          <a:prstGeom prst="rect">
            <a:avLst/>
          </a:prstGeom>
        </p:spPr>
      </p:pic>
    </p:spTree>
    <p:extLst>
      <p:ext uri="{BB962C8B-B14F-4D97-AF65-F5344CB8AC3E}">
        <p14:creationId xmlns:p14="http://schemas.microsoft.com/office/powerpoint/2010/main" val="2899531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97875" y="3280812"/>
            <a:ext cx="8761482" cy="1096962"/>
          </a:xfrm>
        </p:spPr>
        <p:txBody>
          <a:bodyPr>
            <a:normAutofit/>
          </a:bodyPr>
          <a:lstStyle/>
          <a:p>
            <a:pPr algn="ctr"/>
            <a:r>
              <a:rPr lang="mn-MN" dirty="0">
                <a:latin typeface="Times New Roman" pitchFamily="18" charset="0"/>
                <a:cs typeface="Times New Roman" pitchFamily="18" charset="0"/>
              </a:rPr>
              <a:t>АНХААРАЛ ХАНДУУЛСАНД </a:t>
            </a:r>
            <a:br>
              <a:rPr lang="mn-MN" dirty="0">
                <a:latin typeface="Times New Roman" pitchFamily="18" charset="0"/>
                <a:cs typeface="Times New Roman" pitchFamily="18" charset="0"/>
              </a:rPr>
            </a:br>
            <a:r>
              <a:rPr lang="mn-MN" dirty="0">
                <a:latin typeface="Times New Roman" pitchFamily="18" charset="0"/>
                <a:cs typeface="Times New Roman" pitchFamily="18" charset="0"/>
              </a:rPr>
              <a:t>БАЯРЛАЛАА.</a:t>
            </a:r>
            <a:endParaRPr lang="en-US" dirty="0">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849" y="258672"/>
            <a:ext cx="1483042" cy="1483042"/>
          </a:xfrm>
          <a:prstGeom prst="rect">
            <a:avLst/>
          </a:prstGeom>
        </p:spPr>
      </p:pic>
    </p:spTree>
    <p:extLst>
      <p:ext uri="{BB962C8B-B14F-4D97-AF65-F5344CB8AC3E}">
        <p14:creationId xmlns:p14="http://schemas.microsoft.com/office/powerpoint/2010/main" val="3464315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2020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1141412" y="1271847"/>
            <a:ext cx="9905999" cy="4519354"/>
          </a:xfrm>
        </p:spPr>
        <p:txBody>
          <a:bodyPr>
            <a:normAutofit fontScale="70000" lnSpcReduction="20000"/>
          </a:bodyPr>
          <a:lstStyle/>
          <a:p>
            <a:pPr marL="0" indent="0">
              <a:buNone/>
            </a:pPr>
            <a:r>
              <a:rPr lang="en-SG" sz="3200" dirty="0">
                <a:latin typeface="Times New Roman" panose="02020603050405020304" pitchFamily="18" charset="0"/>
                <a:cs typeface="Times New Roman" panose="02020603050405020304" pitchFamily="18" charset="0"/>
              </a:rPr>
              <a:t>    </a:t>
            </a:r>
            <a:r>
              <a:rPr lang="mn-MN" sz="3200" dirty="0">
                <a:latin typeface="Times New Roman" panose="02020603050405020304" pitchFamily="18" charset="0"/>
                <a:cs typeface="Times New Roman" panose="02020603050405020304" pitchFamily="18" charset="0"/>
              </a:rPr>
              <a:t>         </a:t>
            </a:r>
          </a:p>
          <a:p>
            <a:pPr marL="0" indent="0">
              <a:buNone/>
            </a:pPr>
            <a:r>
              <a:rPr lang="mn-MN" sz="3200" dirty="0">
                <a:latin typeface="Times New Roman" panose="02020603050405020304" pitchFamily="18" charset="0"/>
                <a:cs typeface="Times New Roman" panose="02020603050405020304" pitchFamily="18" charset="0"/>
              </a:rPr>
              <a:t>           2020 оны төсвийн гүйцэтгэл болон жилийн эцсийн санхүүгийн нэгтгэсэн тайланг, улсын секторын НББОУС-ын шаардлагуудтай нийцүүлэн, зарчмын дагуу нягтлан бодох бүртгэлийн аккурэль суурийг хэрэглэсэн.</a:t>
            </a:r>
          </a:p>
          <a:p>
            <a:pPr marL="0" indent="0">
              <a:buNone/>
            </a:pPr>
            <a:r>
              <a:rPr lang="mn-MN" sz="3200" dirty="0">
                <a:latin typeface="Times New Roman" panose="02020603050405020304" pitchFamily="18" charset="0"/>
                <a:cs typeface="Times New Roman" panose="02020603050405020304" pitchFamily="18" charset="0"/>
              </a:rPr>
              <a:t>Санхүүгийн нэгтгэсэн тайланг, дараах бүрэлдэхүүнтэйгээр тайлагнасан.</a:t>
            </a:r>
            <a:r>
              <a:rPr lang="mn-MN" sz="3200" u="sng" dirty="0">
                <a:latin typeface="Times New Roman" panose="02020603050405020304" pitchFamily="18" charset="0"/>
                <a:cs typeface="Times New Roman" panose="02020603050405020304" pitchFamily="18" charset="0"/>
              </a:rPr>
              <a:t>Үүнд: </a:t>
            </a:r>
            <a:endParaRPr lang="en-SG" sz="3200" u="sng" dirty="0">
              <a:latin typeface="Times New Roman" panose="02020603050405020304" pitchFamily="18" charset="0"/>
              <a:cs typeface="Times New Roman" panose="02020603050405020304" pitchFamily="18" charset="0"/>
            </a:endParaRPr>
          </a:p>
          <a:p>
            <a:pPr marL="0" indent="0">
              <a:buNone/>
            </a:pPr>
            <a:endParaRPr lang="mn-MN" sz="3200" u="sng" dirty="0">
              <a:latin typeface="Times New Roman" panose="02020603050405020304" pitchFamily="18" charset="0"/>
              <a:cs typeface="Times New Roman" panose="02020603050405020304" pitchFamily="18" charset="0"/>
            </a:endParaRPr>
          </a:p>
          <a:p>
            <a:pPr lvl="3">
              <a:buFont typeface="Wingdings" panose="05000000000000000000" pitchFamily="2" charset="2"/>
              <a:buChar char="v"/>
            </a:pPr>
            <a:r>
              <a:rPr lang="mn-MN" sz="3200" dirty="0">
                <a:latin typeface="Times New Roman" panose="02020603050405020304" pitchFamily="18" charset="0"/>
                <a:cs typeface="Times New Roman" panose="02020603050405020304" pitchFamily="18" charset="0"/>
              </a:rPr>
              <a:t>Санхүүгийн байдлын тайлан</a:t>
            </a:r>
            <a:endParaRPr lang="en-SG" sz="3200" dirty="0">
              <a:latin typeface="Times New Roman" panose="02020603050405020304" pitchFamily="18" charset="0"/>
              <a:cs typeface="Times New Roman" panose="02020603050405020304" pitchFamily="18" charset="0"/>
            </a:endParaRPr>
          </a:p>
          <a:p>
            <a:pPr lvl="3">
              <a:buFont typeface="Wingdings" panose="05000000000000000000" pitchFamily="2" charset="2"/>
              <a:buChar char="v"/>
            </a:pPr>
            <a:r>
              <a:rPr lang="mn-MN" sz="3200" dirty="0">
                <a:latin typeface="Times New Roman" panose="02020603050405020304" pitchFamily="18" charset="0"/>
                <a:cs typeface="Times New Roman" panose="02020603050405020304" pitchFamily="18" charset="0"/>
              </a:rPr>
              <a:t>Санхүү үр дүнгийн тайлан</a:t>
            </a:r>
            <a:endParaRPr lang="en-SG" sz="3200" dirty="0">
              <a:latin typeface="Times New Roman" panose="02020603050405020304" pitchFamily="18" charset="0"/>
              <a:cs typeface="Times New Roman" panose="02020603050405020304" pitchFamily="18" charset="0"/>
            </a:endParaRPr>
          </a:p>
          <a:p>
            <a:pPr lvl="3">
              <a:buFont typeface="Wingdings" panose="05000000000000000000" pitchFamily="2" charset="2"/>
              <a:buChar char="v"/>
            </a:pPr>
            <a:r>
              <a:rPr lang="mn-MN" sz="3200" dirty="0">
                <a:latin typeface="Times New Roman" panose="02020603050405020304" pitchFamily="18" charset="0"/>
                <a:cs typeface="Times New Roman" panose="02020603050405020304" pitchFamily="18" charset="0"/>
              </a:rPr>
              <a:t>Мөнгөн гүйлгээний тайлан</a:t>
            </a:r>
            <a:endParaRPr lang="en-SG" sz="3200" dirty="0">
              <a:latin typeface="Times New Roman" panose="02020603050405020304" pitchFamily="18" charset="0"/>
              <a:cs typeface="Times New Roman" panose="02020603050405020304" pitchFamily="18" charset="0"/>
            </a:endParaRPr>
          </a:p>
          <a:p>
            <a:pPr lvl="3">
              <a:buFont typeface="Wingdings" panose="05000000000000000000" pitchFamily="2" charset="2"/>
              <a:buChar char="v"/>
            </a:pPr>
            <a:r>
              <a:rPr lang="mn-MN" sz="3200" dirty="0">
                <a:latin typeface="Times New Roman" panose="02020603050405020304" pitchFamily="18" charset="0"/>
                <a:cs typeface="Times New Roman" panose="02020603050405020304" pitchFamily="18" charset="0"/>
              </a:rPr>
              <a:t>Өмчийн өөрчлөлтийн тайлан</a:t>
            </a:r>
            <a:endParaRPr lang="en-SG" sz="3200" dirty="0">
              <a:latin typeface="Times New Roman" panose="02020603050405020304" pitchFamily="18" charset="0"/>
              <a:cs typeface="Times New Roman" panose="02020603050405020304" pitchFamily="18" charset="0"/>
            </a:endParaRPr>
          </a:p>
          <a:p>
            <a:pPr lvl="3">
              <a:buFont typeface="Wingdings" panose="05000000000000000000" pitchFamily="2" charset="2"/>
              <a:buChar char="v"/>
            </a:pPr>
            <a:r>
              <a:rPr lang="mn-MN" sz="3200" dirty="0">
                <a:latin typeface="Times New Roman" panose="02020603050405020304" pitchFamily="18" charset="0"/>
                <a:cs typeface="Times New Roman" panose="02020603050405020304" pitchFamily="18" charset="0"/>
              </a:rPr>
              <a:t>Санхүүгийн тайлангийн тодруулга </a:t>
            </a:r>
            <a:endParaRPr lang="en-SG" sz="3200" dirty="0">
              <a:latin typeface="Times New Roman" panose="02020603050405020304" pitchFamily="18" charset="0"/>
              <a:cs typeface="Times New Roman" panose="02020603050405020304" pitchFamily="18" charset="0"/>
            </a:endParaRPr>
          </a:p>
          <a:p>
            <a:endParaRPr lang="en-SG"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180" y="241255"/>
            <a:ext cx="1559243" cy="1559243"/>
          </a:xfrm>
          <a:prstGeom prst="rect">
            <a:avLst/>
          </a:prstGeom>
        </p:spPr>
      </p:pic>
    </p:spTree>
    <p:extLst>
      <p:ext uri="{BB962C8B-B14F-4D97-AF65-F5344CB8AC3E}">
        <p14:creationId xmlns:p14="http://schemas.microsoft.com/office/powerpoint/2010/main" val="2237049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2020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1104900" y="1348408"/>
            <a:ext cx="9982200" cy="4572000"/>
          </a:xfrm>
        </p:spPr>
        <p:txBody>
          <a:bodyPr>
            <a:noAutofit/>
          </a:bodyPr>
          <a:lstStyle/>
          <a:p>
            <a:pPr>
              <a:buFont typeface="Wingdings" panose="05000000000000000000" pitchFamily="2" charset="2"/>
              <a:buChar char="Ø"/>
            </a:pPr>
            <a:r>
              <a:rPr lang="mn-MN" dirty="0">
                <a:latin typeface="Times New Roman" panose="02020603050405020304" pitchFamily="18" charset="0"/>
                <a:cs typeface="Times New Roman" panose="02020603050405020304" pitchFamily="18" charset="0"/>
              </a:rPr>
              <a:t>Сумын төсвийн ерөнхийлөн захирагчийн 2021 оны санхүүгийн нэгтгэсэн тайланд </a:t>
            </a:r>
            <a:endParaRPr lang="en-SG"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mn-MN" dirty="0">
                <a:latin typeface="Times New Roman" panose="02020603050405020304" pitchFamily="18" charset="0"/>
                <a:cs typeface="Times New Roman" panose="02020603050405020304" pitchFamily="18" charset="0"/>
              </a:rPr>
              <a:t>Орон нутгийн төсвийн 3 байгууллага Үүнд: </a:t>
            </a:r>
            <a:endParaRPr lang="en-SG" dirty="0">
              <a:latin typeface="Times New Roman" panose="02020603050405020304" pitchFamily="18" charset="0"/>
              <a:cs typeface="Times New Roman" panose="02020603050405020304" pitchFamily="18" charset="0"/>
            </a:endParaRPr>
          </a:p>
          <a:p>
            <a:pPr lvl="2">
              <a:buFont typeface="Wingdings" panose="05000000000000000000" pitchFamily="2" charset="2"/>
              <a:buChar char="v"/>
            </a:pPr>
            <a:r>
              <a:rPr lang="mn-MN" sz="2000" dirty="0">
                <a:latin typeface="Times New Roman" panose="02020603050405020304" pitchFamily="18" charset="0"/>
                <a:cs typeface="Times New Roman" panose="02020603050405020304" pitchFamily="18" charset="0"/>
              </a:rPr>
              <a:t>ИТХурал, ЗДТГазар, СТөв</a:t>
            </a:r>
            <a:endParaRPr lang="en-SG" sz="20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mn-MN" dirty="0">
                <a:latin typeface="Times New Roman" panose="02020603050405020304" pitchFamily="18" charset="0"/>
                <a:cs typeface="Times New Roman" panose="02020603050405020304" pitchFamily="18" charset="0"/>
              </a:rPr>
              <a:t>Тусгай зориулалтын шилжүүлгээр санхүүждэг 3 төсөвт байгууллага,  сургууль, цэцэрлэг, эрүүл мэндийн төв гэсэн  байгууллагууд нэгтгэгдсэн. Үүнд: </a:t>
            </a:r>
            <a:endParaRPr lang="en-SG" dirty="0">
              <a:latin typeface="Times New Roman" panose="02020603050405020304" pitchFamily="18" charset="0"/>
              <a:cs typeface="Times New Roman" panose="02020603050405020304" pitchFamily="18" charset="0"/>
            </a:endParaRPr>
          </a:p>
          <a:p>
            <a:pPr lvl="0" algn="just">
              <a:lnSpc>
                <a:spcPct val="107000"/>
              </a:lnSpc>
              <a:spcAft>
                <a:spcPts val="0"/>
              </a:spcAft>
              <a:buFont typeface="Wingdings" panose="05000000000000000000" pitchFamily="2" charset="2"/>
              <a:buChar char="Ø"/>
            </a:pPr>
            <a:r>
              <a:rPr lang="mn-MN" dirty="0">
                <a:latin typeface="Times New Roman" panose="02020603050405020304" pitchFamily="18" charset="0"/>
                <a:ea typeface="Calibri" panose="020F0502020204030204" pitchFamily="34" charset="0"/>
                <a:cs typeface="Times New Roman" panose="02020603050405020304" pitchFamily="18" charset="0"/>
              </a:rPr>
              <a:t>Тусгай сангууд нийт 4 нэгтгэгдсэн. Үүнд:</a:t>
            </a:r>
            <a:endParaRPr lang="en-SG" dirty="0">
              <a:latin typeface="Times New Roman" panose="02020603050405020304" pitchFamily="18" charset="0"/>
              <a:ea typeface="Calibri" panose="020F0502020204030204" pitchFamily="34" charset="0"/>
              <a:cs typeface="Times New Roman" panose="02020603050405020304" pitchFamily="18" charset="0"/>
            </a:endParaRPr>
          </a:p>
          <a:p>
            <a:pPr lvl="2" algn="just">
              <a:lnSpc>
                <a:spcPct val="107000"/>
              </a:lnSpc>
              <a:buFont typeface="Wingdings" panose="05000000000000000000" pitchFamily="2" charset="2"/>
              <a:buChar char="v"/>
            </a:pPr>
            <a:r>
              <a:rPr lang="mn-MN" sz="2000" dirty="0">
                <a:latin typeface="Times New Roman" panose="02020603050405020304" pitchFamily="18" charset="0"/>
                <a:ea typeface="Calibri" panose="020F0502020204030204" pitchFamily="34" charset="0"/>
                <a:cs typeface="Times New Roman" panose="02020603050405020304" pitchFamily="18" charset="0"/>
              </a:rPr>
              <a:t>Орон нутгийн хөгжлийн сан, Байгаль нөхөн сэргээх сан, Сум хөгжүүлэх сан, Эмийн эргэлийн сан, Орон нутгийн Ерөнхий орлогын 1 данс </a:t>
            </a:r>
            <a:endParaRPr lang="en-SG"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Ø"/>
            </a:pPr>
            <a:r>
              <a:rPr lang="mn-MN" dirty="0">
                <a:latin typeface="Times New Roman" panose="02020603050405020304" pitchFamily="18" charset="0"/>
                <a:ea typeface="Calibri" panose="020F0502020204030204" pitchFamily="34" charset="0"/>
                <a:cs typeface="Times New Roman" panose="02020603050405020304" pitchFamily="18" charset="0"/>
              </a:rPr>
              <a:t>Нийт 11 газрын санхүүгийн тайлангууд нэгтгэгдсэн байна.</a:t>
            </a:r>
            <a:endParaRPr lang="en-SG" dirty="0">
              <a:latin typeface="Times New Roman" panose="02020603050405020304" pitchFamily="18" charset="0"/>
              <a:ea typeface="Calibri" panose="020F0502020204030204" pitchFamily="34" charset="0"/>
              <a:cs typeface="Times New Roman" panose="02020603050405020304" pitchFamily="18" charset="0"/>
            </a:endParaRPr>
          </a:p>
          <a:p>
            <a:pPr marL="914400" lvl="2" indent="0">
              <a:buNone/>
            </a:pPr>
            <a:endParaRPr lang="mn-MN" sz="24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975" y="232547"/>
            <a:ext cx="1021487" cy="1021487"/>
          </a:xfrm>
          <a:prstGeom prst="rect">
            <a:avLst/>
          </a:prstGeom>
        </p:spPr>
      </p:pic>
    </p:spTree>
    <p:extLst>
      <p:ext uri="{BB962C8B-B14F-4D97-AF65-F5344CB8AC3E}">
        <p14:creationId xmlns:p14="http://schemas.microsoft.com/office/powerpoint/2010/main" val="397928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a:t>
            </a:r>
            <a:r>
              <a:rPr lang="en-US" sz="2000" b="1" cap="all" dirty="0">
                <a:solidFill>
                  <a:prstClr val="black"/>
                </a:solidFill>
                <a:latin typeface="Times New Roman" pitchFamily="18" charset="0"/>
                <a:cs typeface="Times New Roman" pitchFamily="18" charset="0"/>
              </a:rPr>
              <a:t>1</a:t>
            </a:r>
            <a:r>
              <a:rPr lang="mn-MN" sz="2000" b="1" cap="all" dirty="0">
                <a:solidFill>
                  <a:prstClr val="black"/>
                </a:solidFill>
                <a:latin typeface="Times New Roman" pitchFamily="18" charset="0"/>
                <a:cs typeface="Times New Roman" pitchFamily="18" charset="0"/>
              </a:rPr>
              <a:t>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1141412" y="1233182"/>
            <a:ext cx="9905999" cy="5167618"/>
          </a:xfrm>
        </p:spPr>
        <p:txBody>
          <a:bodyPr>
            <a:normAutofit lnSpcReduction="10000"/>
          </a:bodyPr>
          <a:lstStyle/>
          <a:p>
            <a:pPr algn="just"/>
            <a:r>
              <a:rPr lang="mn-MN" sz="2800" dirty="0">
                <a:latin typeface="Times New Roman" panose="02020603050405020304" pitchFamily="18" charset="0"/>
                <a:cs typeface="Times New Roman" panose="02020603050405020304" pitchFamily="18" charset="0"/>
              </a:rPr>
              <a:t>20</a:t>
            </a:r>
            <a:r>
              <a:rPr lang="en-US" sz="2800" dirty="0">
                <a:latin typeface="Times New Roman" panose="02020603050405020304" pitchFamily="18" charset="0"/>
                <a:cs typeface="Times New Roman" panose="02020603050405020304" pitchFamily="18" charset="0"/>
              </a:rPr>
              <a:t>21</a:t>
            </a:r>
            <a:r>
              <a:rPr lang="mn-MN" sz="2800" dirty="0">
                <a:latin typeface="Times New Roman" panose="02020603050405020304" pitchFamily="18" charset="0"/>
                <a:cs typeface="Times New Roman" panose="02020603050405020304" pitchFamily="18" charset="0"/>
              </a:rPr>
              <a:t> оны төсвийн санхүүжилт дараах байдлаар бүрдсэн  орон нутгийн татварын орлогоос 543,</a:t>
            </a:r>
            <a:r>
              <a:rPr lang="en-US" sz="2800" dirty="0">
                <a:latin typeface="Times New Roman" panose="02020603050405020304" pitchFamily="18" charset="0"/>
                <a:cs typeface="Times New Roman" panose="02020603050405020304" pitchFamily="18" charset="0"/>
              </a:rPr>
              <a:t>481.9</a:t>
            </a:r>
            <a:r>
              <a:rPr lang="mn-MN" sz="2800" dirty="0">
                <a:latin typeface="Times New Roman" panose="02020603050405020304" pitchFamily="18" charset="0"/>
                <a:cs typeface="Times New Roman" panose="02020603050405020304" pitchFamily="18" charset="0"/>
              </a:rPr>
              <a:t> мянган төгрөг, татварын бус орлого 498,</a:t>
            </a:r>
            <a:r>
              <a:rPr lang="en-US" sz="2800" dirty="0">
                <a:latin typeface="Times New Roman" panose="02020603050405020304" pitchFamily="18" charset="0"/>
                <a:cs typeface="Times New Roman" panose="02020603050405020304" pitchFamily="18" charset="0"/>
              </a:rPr>
              <a:t>856.3</a:t>
            </a:r>
            <a:r>
              <a:rPr lang="mn-MN" sz="2800" dirty="0">
                <a:latin typeface="Times New Roman" panose="02020603050405020304" pitchFamily="18" charset="0"/>
                <a:cs typeface="Times New Roman" panose="02020603050405020304" pitchFamily="18" charset="0"/>
              </a:rPr>
              <a:t> мянган төгрөг, нэмэлт санхүүжилтийн орлого 238,5</a:t>
            </a:r>
            <a:r>
              <a:rPr lang="en-US" sz="2800" dirty="0">
                <a:latin typeface="Times New Roman" panose="02020603050405020304" pitchFamily="18" charset="0"/>
                <a:cs typeface="Times New Roman" panose="02020603050405020304" pitchFamily="18" charset="0"/>
              </a:rPr>
              <a:t>40.5</a:t>
            </a:r>
            <a:r>
              <a:rPr lang="mn-MN" sz="2800" dirty="0">
                <a:latin typeface="Times New Roman" panose="02020603050405020304" pitchFamily="18" charset="0"/>
                <a:cs typeface="Times New Roman" panose="02020603050405020304" pitchFamily="18" charset="0"/>
              </a:rPr>
              <a:t> мянган төгрөг,орон нутгийн төсвөөс санхүүжих </a:t>
            </a:r>
            <a:r>
              <a:rPr lang="en-US" sz="2800" dirty="0">
                <a:latin typeface="Times New Roman" panose="02020603050405020304" pitchFamily="18" charset="0"/>
                <a:cs typeface="Times New Roman" panose="02020603050405020304" pitchFamily="18" charset="0"/>
              </a:rPr>
              <a:t>679</a:t>
            </a:r>
            <a:r>
              <a:rPr lang="mn-MN" sz="28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993</a:t>
            </a:r>
            <a:r>
              <a:rPr lang="mn-MN" sz="28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6</a:t>
            </a:r>
            <a:r>
              <a:rPr lang="mn-MN" sz="2800" dirty="0">
                <a:latin typeface="Times New Roman" panose="02020603050405020304" pitchFamily="18" charset="0"/>
                <a:cs typeface="Times New Roman" panose="02020603050405020304" pitchFamily="18" charset="0"/>
              </a:rPr>
              <a:t> мянган төгрөг, Орон нутгийн хөгжлийн сангийн орлогын шилжүүлэгээс 70,4</a:t>
            </a:r>
            <a:r>
              <a:rPr lang="en-US" sz="2800" dirty="0">
                <a:latin typeface="Times New Roman" panose="02020603050405020304" pitchFamily="18" charset="0"/>
                <a:cs typeface="Times New Roman" panose="02020603050405020304" pitchFamily="18" charset="0"/>
              </a:rPr>
              <a:t>43.2</a:t>
            </a:r>
            <a:r>
              <a:rPr lang="mn-MN" sz="2800" dirty="0">
                <a:latin typeface="Times New Roman" panose="02020603050405020304" pitchFamily="18" charset="0"/>
                <a:cs typeface="Times New Roman" panose="02020603050405020304" pitchFamily="18" charset="0"/>
              </a:rPr>
              <a:t> мянган төгрөг, тусгай зориулалтын шилжүүлгээс 1,059,9 мянган төгрөг, Эрүүл мэндийн даатгалын сангаас санхүүжих 19,827,6 мянган төгрөгийн Нийт 3,111,0 мянган төгрөгийн орлого, санхүүжилт бүрдсэн.</a:t>
            </a:r>
          </a:p>
          <a:p>
            <a:pPr algn="just"/>
            <a:endParaRPr lang="en-SG" sz="2800" dirty="0">
              <a:latin typeface="Times New Roman" panose="02020603050405020304" pitchFamily="18" charset="0"/>
              <a:cs typeface="Times New Roman" panose="02020603050405020304" pitchFamily="18" charset="0"/>
            </a:endParaRPr>
          </a:p>
          <a:p>
            <a:endParaRPr lang="en-SG"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477" y="388009"/>
            <a:ext cx="1080271" cy="1080271"/>
          </a:xfrm>
          <a:prstGeom prst="rect">
            <a:avLst/>
          </a:prstGeom>
        </p:spPr>
      </p:pic>
    </p:spTree>
    <p:extLst>
      <p:ext uri="{BB962C8B-B14F-4D97-AF65-F5344CB8AC3E}">
        <p14:creationId xmlns:p14="http://schemas.microsoft.com/office/powerpoint/2010/main" val="212492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2021 оны жилийн эцсийн санхүүгийн нэгтгэсэн тайлангийн танилцуулга</a:t>
            </a:r>
            <a:br>
              <a:rPr lang="en-SG" dirty="0"/>
            </a:br>
            <a:endParaRPr lang="en-US" dirty="0"/>
          </a:p>
        </p:txBody>
      </p:sp>
      <p:graphicFrame>
        <p:nvGraphicFramePr>
          <p:cNvPr id="5" name="Content Placeholder 3">
            <a:extLst>
              <a:ext uri="{FF2B5EF4-FFF2-40B4-BE49-F238E27FC236}">
                <a16:creationId xmlns:a16="http://schemas.microsoft.com/office/drawing/2014/main" id="{390A0F10-7E6C-40DF-B65E-07175647BD39}"/>
              </a:ext>
            </a:extLst>
          </p:cNvPr>
          <p:cNvGraphicFramePr>
            <a:graphicFrameLocks noGrp="1"/>
          </p:cNvGraphicFramePr>
          <p:nvPr>
            <p:ph idx="1"/>
            <p:extLst>
              <p:ext uri="{D42A27DB-BD31-4B8C-83A1-F6EECF244321}">
                <p14:modId xmlns:p14="http://schemas.microsoft.com/office/powerpoint/2010/main" val="1441252426"/>
              </p:ext>
            </p:extLst>
          </p:nvPr>
        </p:nvGraphicFramePr>
        <p:xfrm>
          <a:off x="855063" y="1334125"/>
          <a:ext cx="10738521" cy="5523875"/>
        </p:xfrm>
        <a:graphic>
          <a:graphicData uri="http://schemas.openxmlformats.org/drawingml/2006/chart">
            <c:chart xmlns:c="http://schemas.openxmlformats.org/drawingml/2006/chart" xmlns:r="http://schemas.openxmlformats.org/officeDocument/2006/relationships" r:id="rId2"/>
          </a:graphicData>
        </a:graphic>
      </p:graphicFrame>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161" y="297396"/>
            <a:ext cx="1245713" cy="1245713"/>
          </a:xfrm>
          <a:prstGeom prst="rect">
            <a:avLst/>
          </a:prstGeom>
        </p:spPr>
      </p:pic>
    </p:spTree>
    <p:extLst>
      <p:ext uri="{BB962C8B-B14F-4D97-AF65-F5344CB8AC3E}">
        <p14:creationId xmlns:p14="http://schemas.microsoft.com/office/powerpoint/2010/main" val="2784433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503238"/>
            <a:ext cx="8761482" cy="1096962"/>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a:t>
            </a:r>
            <a:r>
              <a:rPr lang="en-US" sz="2000" b="1" cap="all" dirty="0">
                <a:solidFill>
                  <a:prstClr val="black"/>
                </a:solidFill>
                <a:latin typeface="Times New Roman" pitchFamily="18" charset="0"/>
                <a:cs typeface="Times New Roman" pitchFamily="18" charset="0"/>
              </a:rPr>
              <a:t>1</a:t>
            </a:r>
            <a:r>
              <a:rPr lang="mn-MN" sz="2000" b="1" cap="all" dirty="0">
                <a:solidFill>
                  <a:prstClr val="black"/>
                </a:solidFill>
                <a:latin typeface="Times New Roman" pitchFamily="18" charset="0"/>
                <a:cs typeface="Times New Roman" pitchFamily="18" charset="0"/>
              </a:rPr>
              <a:t>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1104900" y="1600200"/>
            <a:ext cx="5097117" cy="4572000"/>
          </a:xfrm>
        </p:spPr>
        <p:txBody>
          <a:bodyPr>
            <a:normAutofit fontScale="85000" lnSpcReduction="20000"/>
          </a:bodyPr>
          <a:lstStyle/>
          <a:p>
            <a:pPr>
              <a:buFont typeface="Wingdings" panose="05000000000000000000" pitchFamily="2" charset="2"/>
              <a:buChar char="Ø"/>
            </a:pPr>
            <a:r>
              <a:rPr lang="mn-MN" sz="2800" b="1" dirty="0">
                <a:latin typeface="Times New Roman" panose="02020603050405020304" pitchFamily="18" charset="0"/>
                <a:cs typeface="Times New Roman" panose="02020603050405020304" pitchFamily="18" charset="0"/>
              </a:rPr>
              <a:t>Орон нутгийн орлогын төлөвлөгөө</a:t>
            </a:r>
            <a:r>
              <a:rPr lang="mn-MN" sz="2800" dirty="0">
                <a:latin typeface="Times New Roman" panose="02020603050405020304" pitchFamily="18" charset="0"/>
                <a:cs typeface="Times New Roman" panose="02020603050405020304" pitchFamily="18" charset="0"/>
              </a:rPr>
              <a:t>  </a:t>
            </a:r>
            <a:endParaRPr lang="en-SG" sz="2800" dirty="0">
              <a:latin typeface="Times New Roman" panose="02020603050405020304" pitchFamily="18" charset="0"/>
              <a:cs typeface="Times New Roman" panose="02020603050405020304" pitchFamily="18" charset="0"/>
            </a:endParaRPr>
          </a:p>
          <a:p>
            <a:pPr marL="0" indent="0" algn="just">
              <a:buNone/>
            </a:pPr>
            <a:r>
              <a:rPr lang="mn-MN" sz="2800" dirty="0">
                <a:latin typeface="Times New Roman" panose="02020603050405020304" pitchFamily="18" charset="0"/>
                <a:cs typeface="Times New Roman" panose="02020603050405020304" pitchFamily="18" charset="0"/>
              </a:rPr>
              <a:t> </a:t>
            </a:r>
            <a:r>
              <a:rPr lang="en-SG" sz="2800" dirty="0">
                <a:latin typeface="Times New Roman" panose="02020603050405020304" pitchFamily="18" charset="0"/>
                <a:cs typeface="Times New Roman" panose="02020603050405020304" pitchFamily="18" charset="0"/>
              </a:rPr>
              <a:t>    </a:t>
            </a:r>
            <a:r>
              <a:rPr lang="mn-MN" sz="2800" dirty="0">
                <a:latin typeface="Times New Roman" panose="02020603050405020304" pitchFamily="18" charset="0"/>
                <a:cs typeface="Times New Roman" panose="02020603050405020304" pitchFamily="18" charset="0"/>
              </a:rPr>
              <a:t>202</a:t>
            </a:r>
            <a:r>
              <a:rPr lang="en-US" sz="2800" dirty="0">
                <a:latin typeface="Times New Roman" panose="02020603050405020304" pitchFamily="18" charset="0"/>
                <a:cs typeface="Times New Roman" panose="02020603050405020304" pitchFamily="18" charset="0"/>
              </a:rPr>
              <a:t>1</a:t>
            </a:r>
            <a:r>
              <a:rPr lang="mn-MN" sz="2800" dirty="0">
                <a:latin typeface="Times New Roman" panose="02020603050405020304" pitchFamily="18" charset="0"/>
                <a:cs typeface="Times New Roman" panose="02020603050405020304" pitchFamily="18" charset="0"/>
              </a:rPr>
              <a:t> оны 09 сарын </a:t>
            </a:r>
            <a:r>
              <a:rPr lang="en-US" sz="2800" dirty="0">
                <a:latin typeface="Times New Roman" panose="02020603050405020304" pitchFamily="18" charset="0"/>
                <a:cs typeface="Times New Roman" panose="02020603050405020304" pitchFamily="18" charset="0"/>
              </a:rPr>
              <a:t>06</a:t>
            </a:r>
            <a:r>
              <a:rPr lang="mn-MN" sz="2800" dirty="0">
                <a:latin typeface="Times New Roman" panose="02020603050405020304" pitchFamily="18" charset="0"/>
                <a:cs typeface="Times New Roman" panose="02020603050405020304" pitchFamily="18" charset="0"/>
              </a:rPr>
              <a:t> өдрийн сумын ИТХ-ын найм дугаар хуралдааны 31 тоот тогтоолоор 530,5 мянган төгрөгөөр батлагдсанаас     865,5 мянган төгрөгийн орлого төвлөрүүлж, орлогын төлөвлөгөө 163,1 хувьтай 335,0 сая төгрөгөөр давж биелэсэн.  </a:t>
            </a:r>
            <a:endParaRPr lang="en-SG" sz="2800" dirty="0">
              <a:latin typeface="Times New Roman" panose="02020603050405020304" pitchFamily="18" charset="0"/>
              <a:cs typeface="Times New Roman" panose="02020603050405020304" pitchFamily="18" charset="0"/>
            </a:endParaRPr>
          </a:p>
          <a:p>
            <a:pPr marL="0" indent="0" algn="just">
              <a:buNone/>
            </a:pPr>
            <a:r>
              <a:rPr lang="en-SG" sz="2800" dirty="0">
                <a:latin typeface="Times New Roman" panose="02020603050405020304" pitchFamily="18" charset="0"/>
                <a:cs typeface="Times New Roman" panose="02020603050405020304" pitchFamily="18" charset="0"/>
              </a:rPr>
              <a:t>     </a:t>
            </a:r>
            <a:endParaRPr lang="en-SG" dirty="0"/>
          </a:p>
        </p:txBody>
      </p:sp>
      <p:graphicFrame>
        <p:nvGraphicFramePr>
          <p:cNvPr id="5" name="Chart 4">
            <a:extLst>
              <a:ext uri="{FF2B5EF4-FFF2-40B4-BE49-F238E27FC236}">
                <a16:creationId xmlns:a16="http://schemas.microsoft.com/office/drawing/2014/main" id="{B34F0A07-E721-4D05-A903-6E1063ADE91E}"/>
              </a:ext>
            </a:extLst>
          </p:cNvPr>
          <p:cNvGraphicFramePr/>
          <p:nvPr>
            <p:extLst>
              <p:ext uri="{D42A27DB-BD31-4B8C-83A1-F6EECF244321}">
                <p14:modId xmlns:p14="http://schemas.microsoft.com/office/powerpoint/2010/main" val="2867657715"/>
              </p:ext>
            </p:extLst>
          </p:nvPr>
        </p:nvGraphicFramePr>
        <p:xfrm>
          <a:off x="6202017" y="1396999"/>
          <a:ext cx="5287618" cy="4168913"/>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504" y="249964"/>
            <a:ext cx="1038906" cy="1038906"/>
          </a:xfrm>
          <a:prstGeom prst="rect">
            <a:avLst/>
          </a:prstGeom>
        </p:spPr>
      </p:pic>
    </p:spTree>
    <p:extLst>
      <p:ext uri="{BB962C8B-B14F-4D97-AF65-F5344CB8AC3E}">
        <p14:creationId xmlns:p14="http://schemas.microsoft.com/office/powerpoint/2010/main" val="2003357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C033CC53-9C1C-49AF-9BFF-228A9C6A9DE8}"/>
              </a:ext>
            </a:extLst>
          </p:cNvPr>
          <p:cNvSpPr>
            <a:spLocks noGrp="1"/>
          </p:cNvSpPr>
          <p:nvPr>
            <p:ph type="title"/>
          </p:nvPr>
        </p:nvSpPr>
        <p:spPr>
          <a:xfrm>
            <a:off x="2325618" y="478172"/>
            <a:ext cx="8761482" cy="1122028"/>
          </a:xfrm>
        </p:spPr>
        <p:txBody>
          <a:bodyPr>
            <a:normAutofit fontScale="90000"/>
          </a:bodyPr>
          <a:lstStyle/>
          <a:p>
            <a:pPr algn="ctr"/>
            <a:r>
              <a:rPr lang="mn-MN" sz="2000" b="1" cap="all" dirty="0">
                <a:solidFill>
                  <a:prstClr val="black"/>
                </a:solidFill>
                <a:latin typeface="Times New Roman" pitchFamily="18" charset="0"/>
                <a:cs typeface="Times New Roman" pitchFamily="18" charset="0"/>
              </a:rPr>
              <a:t>сэргэлэн сумын төсвийн ерөнхийлөн захирагчийн 202</a:t>
            </a:r>
            <a:r>
              <a:rPr lang="en-US" sz="2000" b="1" cap="all" dirty="0">
                <a:solidFill>
                  <a:prstClr val="black"/>
                </a:solidFill>
                <a:latin typeface="Times New Roman" pitchFamily="18" charset="0"/>
                <a:cs typeface="Times New Roman" pitchFamily="18" charset="0"/>
              </a:rPr>
              <a:t>1</a:t>
            </a:r>
            <a:r>
              <a:rPr lang="mn-MN" sz="2000" b="1" cap="all" dirty="0">
                <a:solidFill>
                  <a:prstClr val="black"/>
                </a:solidFill>
                <a:latin typeface="Times New Roman" pitchFamily="18" charset="0"/>
                <a:cs typeface="Times New Roman" pitchFamily="18" charset="0"/>
              </a:rPr>
              <a:t> оны жилийн эцсийн санхүүгийн нэгтгэсэн тайлангийн танилцуулга</a:t>
            </a:r>
            <a:br>
              <a:rPr lang="en-SG" dirty="0"/>
            </a:br>
            <a:endParaRPr lang="en-US" dirty="0"/>
          </a:p>
        </p:txBody>
      </p:sp>
      <p:sp>
        <p:nvSpPr>
          <p:cNvPr id="2" name="Content Placeholder 1">
            <a:extLst>
              <a:ext uri="{FF2B5EF4-FFF2-40B4-BE49-F238E27FC236}">
                <a16:creationId xmlns:a16="http://schemas.microsoft.com/office/drawing/2014/main" id="{A1CDCECC-251E-4C6D-997A-DE821B3D353E}"/>
              </a:ext>
            </a:extLst>
          </p:cNvPr>
          <p:cNvSpPr>
            <a:spLocks noGrp="1"/>
          </p:cNvSpPr>
          <p:nvPr>
            <p:ph idx="1"/>
          </p:nvPr>
        </p:nvSpPr>
        <p:spPr>
          <a:xfrm>
            <a:off x="1324473" y="2239861"/>
            <a:ext cx="5067937" cy="3196206"/>
          </a:xfrm>
        </p:spPr>
        <p:txBody>
          <a:bodyPr>
            <a:normAutofit/>
          </a:bodyPr>
          <a:lstStyle/>
          <a:p>
            <a:pPr marL="0" indent="0" algn="just">
              <a:buNone/>
            </a:pPr>
            <a:r>
              <a:rPr lang="en-SG" sz="2800" dirty="0">
                <a:latin typeface="Times New Roman" panose="02020603050405020304" pitchFamily="18" charset="0"/>
                <a:cs typeface="Times New Roman" panose="02020603050405020304" pitchFamily="18" charset="0"/>
              </a:rPr>
              <a:t>     </a:t>
            </a:r>
            <a:r>
              <a:rPr lang="mn-MN" sz="2800" dirty="0">
                <a:latin typeface="Times New Roman" panose="02020603050405020304" pitchFamily="18" charset="0"/>
                <a:cs typeface="Times New Roman" panose="02020603050405020304" pitchFamily="18" charset="0"/>
              </a:rPr>
              <a:t>Сумын төсвийн орлогын гүйцэтгэлийг төрлөөр нь авч үзвэл татварын орлого 62,8 хувийг, татварын бус орлого 37,</a:t>
            </a:r>
            <a:r>
              <a:rPr lang="en-US" sz="2800" dirty="0">
                <a:latin typeface="Times New Roman" panose="02020603050405020304" pitchFamily="18" charset="0"/>
                <a:cs typeface="Times New Roman" panose="02020603050405020304" pitchFamily="18" charset="0"/>
              </a:rPr>
              <a:t>2</a:t>
            </a:r>
            <a:r>
              <a:rPr lang="mn-MN" sz="2800" dirty="0">
                <a:latin typeface="Times New Roman" panose="02020603050405020304" pitchFamily="18" charset="0"/>
                <a:cs typeface="Times New Roman" panose="02020603050405020304" pitchFamily="18" charset="0"/>
              </a:rPr>
              <a:t> хувийг тус тус эзэлж байна.</a:t>
            </a:r>
            <a:endParaRPr lang="en-SG" sz="2800" dirty="0">
              <a:latin typeface="Times New Roman" panose="02020603050405020304" pitchFamily="18" charset="0"/>
              <a:cs typeface="Times New Roman" panose="02020603050405020304" pitchFamily="18" charset="0"/>
            </a:endParaRPr>
          </a:p>
          <a:p>
            <a:endParaRPr lang="en-SG" dirty="0"/>
          </a:p>
        </p:txBody>
      </p:sp>
      <p:graphicFrame>
        <p:nvGraphicFramePr>
          <p:cNvPr id="5" name="Content Placeholder 5">
            <a:extLst>
              <a:ext uri="{FF2B5EF4-FFF2-40B4-BE49-F238E27FC236}">
                <a16:creationId xmlns:a16="http://schemas.microsoft.com/office/drawing/2014/main" id="{29340018-FC35-47BF-B59C-55615E86F8FB}"/>
              </a:ext>
            </a:extLst>
          </p:cNvPr>
          <p:cNvGraphicFramePr>
            <a:graphicFrameLocks/>
          </p:cNvGraphicFramePr>
          <p:nvPr>
            <p:extLst>
              <p:ext uri="{D42A27DB-BD31-4B8C-83A1-F6EECF244321}">
                <p14:modId xmlns:p14="http://schemas.microsoft.com/office/powerpoint/2010/main" val="1628578895"/>
              </p:ext>
            </p:extLst>
          </p:nvPr>
        </p:nvGraphicFramePr>
        <p:xfrm>
          <a:off x="6172200" y="1600200"/>
          <a:ext cx="4914900" cy="45720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181" y="241255"/>
            <a:ext cx="1030198" cy="1030198"/>
          </a:xfrm>
          <a:prstGeom prst="rect">
            <a:avLst/>
          </a:prstGeom>
        </p:spPr>
      </p:pic>
    </p:spTree>
    <p:extLst>
      <p:ext uri="{BB962C8B-B14F-4D97-AF65-F5344CB8AC3E}">
        <p14:creationId xmlns:p14="http://schemas.microsoft.com/office/powerpoint/2010/main" val="540730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Circuit</Template>
  <TotalTime>4927</TotalTime>
  <Words>2198</Words>
  <Application>Microsoft Office PowerPoint</Application>
  <PresentationFormat>Widescreen</PresentationFormat>
  <Paragraphs>539</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Times New Roman</vt:lpstr>
      <vt:lpstr>Tw Cen MT</vt:lpstr>
      <vt:lpstr>Wingdings</vt:lpstr>
      <vt:lpstr>Circuit</vt:lpstr>
      <vt:lpstr>сэргэлэн сумын төсвийн ерөнхийлөн захирагчийн 2021 оны жилийн эцсийн санхүүгийн нэгтгэсэн тайлангийн  танилцуулга</vt:lpstr>
      <vt:lpstr>Сэргэлэн сумын төсвийн ерөнхийлөн захирагчийн 2020оны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2020 оны жилийн эцсийн санхүүгийн нэгтгэсэн тайлангийн танилцуулга </vt:lpstr>
      <vt:lpstr>сэргэлэн сумын төсвийн ерөнхийлөн захирагчийн 2020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сэргэлэн сумын төсвийн ерөнхийлөн захирагчийн 2021 оны жилийн эцсийн санхүүгийн нэгтгэсэн тайлангийн танилцуулга </vt:lpstr>
      <vt:lpstr>АНХААРАЛ ХАНДУУЛСАНД  БАЯРЛАЛАА.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оны шилжих үлдэгдэл батлах тухай</dc:title>
  <dc:creator>User 2</dc:creator>
  <cp:lastModifiedBy>Dell</cp:lastModifiedBy>
  <cp:revision>128</cp:revision>
  <cp:lastPrinted>2022-07-25T16:00:25Z</cp:lastPrinted>
  <dcterms:created xsi:type="dcterms:W3CDTF">2021-04-28T07:22:14Z</dcterms:created>
  <dcterms:modified xsi:type="dcterms:W3CDTF">2022-08-01T07:25:07Z</dcterms:modified>
</cp:coreProperties>
</file>