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5" r:id="rId9"/>
    <p:sldId id="272" r:id="rId10"/>
    <p:sldId id="270" r:id="rId11"/>
    <p:sldId id="271" r:id="rId12"/>
    <p:sldId id="263" r:id="rId13"/>
    <p:sldId id="266" r:id="rId14"/>
    <p:sldId id="262" r:id="rId15"/>
    <p:sldId id="268" r:id="rId16"/>
    <p:sldId id="267" r:id="rId17"/>
    <p:sldId id="269" r:id="rId18"/>
    <p:sldId id="273" r:id="rId19"/>
    <p:sldId id="274" r:id="rId20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9338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88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512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5830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598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276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86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0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75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313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197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633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579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804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036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176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095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22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660623" y="255211"/>
            <a:ext cx="9855480" cy="39210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 smtClean="0">
                <a:solidFill>
                  <a:srgbClr val="00B0F0"/>
                </a:solidFill>
              </a:rPr>
              <a:t/>
            </a:r>
            <a:br>
              <a:rPr lang="en-US" sz="5300" dirty="0" smtClean="0">
                <a:solidFill>
                  <a:srgbClr val="00B0F0"/>
                </a:solidFill>
              </a:rPr>
            </a:br>
            <a:r>
              <a:rPr lang="en-US" sz="5300" dirty="0">
                <a:solidFill>
                  <a:srgbClr val="00B0F0"/>
                </a:solidFill>
              </a:rPr>
              <a:t/>
            </a:r>
            <a:br>
              <a:rPr lang="en-US" sz="5300" dirty="0">
                <a:solidFill>
                  <a:srgbClr val="00B0F0"/>
                </a:solidFill>
              </a:rPr>
            </a:br>
            <a:r>
              <a:rPr lang="en-US" sz="5300" dirty="0" smtClean="0">
                <a:solidFill>
                  <a:srgbClr val="00B0F0"/>
                </a:solidFill>
              </a:rPr>
              <a:t/>
            </a:r>
            <a:br>
              <a:rPr lang="en-US" sz="5300" dirty="0" smtClean="0">
                <a:solidFill>
                  <a:srgbClr val="00B0F0"/>
                </a:solidFill>
              </a:rPr>
            </a:br>
            <a:r>
              <a:rPr lang="en-US" sz="5300" dirty="0" smtClean="0">
                <a:solidFill>
                  <a:srgbClr val="00B0F0"/>
                </a:solidFill>
              </a:rPr>
              <a:t/>
            </a:r>
            <a:br>
              <a:rPr lang="en-US" sz="5300" dirty="0" smtClean="0">
                <a:solidFill>
                  <a:srgbClr val="00B0F0"/>
                </a:solidFill>
              </a:rPr>
            </a:br>
            <a:r>
              <a:rPr lang="en-US" sz="5300" dirty="0">
                <a:solidFill>
                  <a:srgbClr val="00B0F0"/>
                </a:solidFill>
              </a:rPr>
              <a:t/>
            </a:r>
            <a:br>
              <a:rPr lang="en-US" sz="5300" dirty="0">
                <a:solidFill>
                  <a:srgbClr val="00B0F0"/>
                </a:solidFill>
              </a:rPr>
            </a:br>
            <a:r>
              <a:rPr lang="en-US" sz="5300" dirty="0" smtClean="0">
                <a:solidFill>
                  <a:srgbClr val="00B0F0"/>
                </a:solidFill>
              </a:rPr>
              <a:t/>
            </a:r>
            <a:br>
              <a:rPr lang="en-US" sz="5300" dirty="0" smtClean="0">
                <a:solidFill>
                  <a:srgbClr val="00B0F0"/>
                </a:solidFill>
              </a:rPr>
            </a:br>
            <a:r>
              <a:rPr lang="en-US" sz="5300" dirty="0">
                <a:solidFill>
                  <a:srgbClr val="00B0F0"/>
                </a:solidFill>
              </a:rPr>
              <a:t/>
            </a:r>
            <a:br>
              <a:rPr lang="en-US" sz="5300" dirty="0">
                <a:solidFill>
                  <a:srgbClr val="00B0F0"/>
                </a:solidFill>
              </a:rPr>
            </a:br>
            <a:r>
              <a:rPr lang="en-US" sz="5300" dirty="0" smtClean="0">
                <a:solidFill>
                  <a:srgbClr val="00B0F0"/>
                </a:solidFill>
              </a:rPr>
              <a:t/>
            </a:r>
            <a:br>
              <a:rPr lang="en-US" sz="5300" dirty="0" smtClean="0">
                <a:solidFill>
                  <a:srgbClr val="00B0F0"/>
                </a:solidFill>
              </a:rPr>
            </a:br>
            <a:r>
              <a:rPr lang="en-US" sz="5300" dirty="0">
                <a:solidFill>
                  <a:srgbClr val="00B0F0"/>
                </a:solidFill>
              </a:rPr>
              <a:t/>
            </a:r>
            <a:br>
              <a:rPr lang="en-US" sz="5300" dirty="0">
                <a:solidFill>
                  <a:srgbClr val="00B0F0"/>
                </a:solidFill>
              </a:rPr>
            </a:br>
            <a:r>
              <a:rPr lang="en-US" sz="5300" dirty="0" smtClean="0">
                <a:solidFill>
                  <a:srgbClr val="00B0F0"/>
                </a:solidFill>
              </a:rPr>
              <a:t/>
            </a:r>
            <a:br>
              <a:rPr lang="en-US" sz="5300" dirty="0" smtClean="0">
                <a:solidFill>
                  <a:srgbClr val="00B0F0"/>
                </a:solidFill>
              </a:rPr>
            </a:br>
            <a:r>
              <a:rPr lang="en-US" sz="5300" dirty="0">
                <a:solidFill>
                  <a:srgbClr val="00B0F0"/>
                </a:solidFill>
              </a:rPr>
              <a:t/>
            </a:r>
            <a:br>
              <a:rPr lang="en-US" sz="5300" dirty="0">
                <a:solidFill>
                  <a:srgbClr val="00B0F0"/>
                </a:solidFill>
              </a:rPr>
            </a:br>
            <a:r>
              <a:rPr lang="en-US" sz="5300" dirty="0" smtClean="0">
                <a:solidFill>
                  <a:srgbClr val="00B0F0"/>
                </a:solidFill>
              </a:rPr>
              <a:t/>
            </a:r>
            <a:br>
              <a:rPr lang="en-US" sz="5300" dirty="0" smtClean="0">
                <a:solidFill>
                  <a:srgbClr val="00B0F0"/>
                </a:solidFill>
              </a:rPr>
            </a:br>
            <a:r>
              <a:rPr lang="en-US" sz="5300" dirty="0">
                <a:solidFill>
                  <a:srgbClr val="00B0F0"/>
                </a:solidFill>
              </a:rPr>
              <a:t/>
            </a:r>
            <a:br>
              <a:rPr lang="en-US" sz="5300" dirty="0">
                <a:solidFill>
                  <a:srgbClr val="00B0F0"/>
                </a:solidFill>
              </a:rPr>
            </a:br>
            <a:r>
              <a:rPr lang="en-US" sz="5300" dirty="0" smtClean="0">
                <a:solidFill>
                  <a:srgbClr val="00B0F0"/>
                </a:solidFill>
              </a:rPr>
              <a:t/>
            </a:r>
            <a:br>
              <a:rPr lang="en-US" sz="5300" dirty="0" smtClean="0">
                <a:solidFill>
                  <a:srgbClr val="00B0F0"/>
                </a:solidFill>
              </a:rPr>
            </a:br>
            <a:r>
              <a:rPr lang="en-US" sz="5300" dirty="0" smtClean="0">
                <a:solidFill>
                  <a:srgbClr val="00B0F0"/>
                </a:solidFill>
              </a:rPr>
              <a:t/>
            </a:r>
            <a:br>
              <a:rPr lang="en-US" sz="5300" dirty="0" smtClean="0">
                <a:solidFill>
                  <a:srgbClr val="00B0F0"/>
                </a:solidFill>
              </a:rPr>
            </a:br>
            <a:r>
              <a:rPr lang="mn-MN" sz="5300" dirty="0" smtClean="0">
                <a:solidFill>
                  <a:schemeClr val="tx2">
                    <a:lumMod val="50000"/>
                  </a:schemeClr>
                </a:solidFill>
              </a:rPr>
              <a:t>ТӨВ АЙМГИЙН СЭРГЭЛЭН СУМЫН 2023 ОНД ОРОН НУТГИЙН ХӨГЖЛИЙН САНГИЙН ХӨРӨНГӨӨР ХИЙГДСЭН АЖЛУУД</a:t>
            </a:r>
            <a:endParaRPr lang="en-US" sz="53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469" y="137529"/>
            <a:ext cx="1327765" cy="139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1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583" y="0"/>
            <a:ext cx="10180320" cy="1399878"/>
          </a:xfrm>
        </p:spPr>
        <p:txBody>
          <a:bodyPr>
            <a:normAutofit/>
          </a:bodyPr>
          <a:lstStyle/>
          <a:p>
            <a:r>
              <a:rPr lang="mn-M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ТӨВ АЙМГИЙН СЭРГЭЛЭН СУМЫН 2023 ОНД ОРОН НУТГИЙН ХӨГЖЛИЙН САНГИЙН ХӨРӨНГӨӨР ХИЙГДСЭН </a:t>
            </a:r>
            <a:r>
              <a:rPr lang="mn-M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АЖЛУУД</a:t>
            </a:r>
            <a:br>
              <a:rPr lang="mn-M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Иргэдийг </a:t>
            </a:r>
            <a:r>
              <a:rPr lang="mn-M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эрүүл мэндийн үзлэгт хамруулах– 6,200,0мянган</a:t>
            </a:r>
            <a:br>
              <a:rPr lang="mn-M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8" y="0"/>
            <a:ext cx="1327765" cy="1399878"/>
          </a:xfrm>
          <a:prstGeom prst="rect">
            <a:avLst/>
          </a:prstGeom>
        </p:spPr>
      </p:pic>
      <p:pic>
        <p:nvPicPr>
          <p:cNvPr id="4108" name="Picture 12" descr="Зургийн тодорхойлолт алга байна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15" y="1399878"/>
            <a:ext cx="5903859" cy="410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Зургийн тодорхойлолт алга байна.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044" y="1399878"/>
            <a:ext cx="5047276" cy="410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711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583" y="123956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mn-M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ТӨВ АЙМГИЙН СЭРГЭЛЭН СУМЫН 2023 ОНД ОРОН НУТГИЙН ХӨГЖЛИЙН САНГИЙН ХӨРӨНГӨӨР ХИЙГДСЭН АЖЛУУД</a:t>
            </a:r>
            <a:br>
              <a:rPr lang="mn-M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mn-M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Иргэдийг эрүүл мэндийн үзлэгт хамруулах– 6,200,0мянган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8" y="0"/>
            <a:ext cx="1327765" cy="1399878"/>
          </a:xfrm>
          <a:prstGeom prst="rect">
            <a:avLst/>
          </a:prstGeom>
        </p:spPr>
      </p:pic>
      <p:pic>
        <p:nvPicPr>
          <p:cNvPr id="6150" name="Picture 6" descr="Зургийн тодорхойлолт алга байна.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0" y="1399877"/>
            <a:ext cx="5720034" cy="416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Зургийн тодорхойлолт алга байна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114" y="1421239"/>
            <a:ext cx="5340120" cy="414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081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2709" y="235132"/>
            <a:ext cx="9549974" cy="880974"/>
          </a:xfrm>
        </p:spPr>
        <p:txBody>
          <a:bodyPr>
            <a:normAutofit/>
          </a:bodyPr>
          <a:lstStyle/>
          <a:p>
            <a:pPr algn="ctr"/>
            <a:r>
              <a:rPr lang="mn-M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ТӨВ АЙМГИЙН СЭРГЭЛЭН СУМЫН 2023 ОНД ОРОН НУТГИЙН ХӨГЖЛИЙН САНГИЙН ХӨРӨНГӨӨР ХИЙГДСЭН АЖЛУУД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981636"/>
            <a:ext cx="10394707" cy="4392950"/>
          </a:xfrm>
        </p:spPr>
        <p:txBody>
          <a:bodyPr/>
          <a:lstStyle/>
          <a:p>
            <a:pPr marL="0" indent="0">
              <a:buNone/>
            </a:pPr>
            <a:r>
              <a:rPr lang="mn-MN" sz="1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mn-M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Малын </a:t>
            </a:r>
            <a:r>
              <a:rPr lang="mn-MN" sz="1800" dirty="0">
                <a:latin typeface="Arial" panose="020B0604020202020204" pitchFamily="34" charset="0"/>
                <a:cs typeface="Arial" panose="020B0604020202020204" pitchFamily="34" charset="0"/>
              </a:rPr>
              <a:t>эрүүл мэндийг хамгаалах халдварт өвчнөөс урьдчилан </a:t>
            </a:r>
            <a:r>
              <a:rPr lang="mn-M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сэргийлэх–15,800,0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800" dirty="0">
                <a:latin typeface="Arial" panose="020B0604020202020204" pitchFamily="34" charset="0"/>
                <a:cs typeface="Arial" panose="020B0604020202020204" pitchFamily="34" charset="0"/>
              </a:rPr>
              <a:t>мянган </a:t>
            </a:r>
            <a:r>
              <a:rPr lang="mn-M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төгрөгөөр 3 мал эмнэлгтэй хамтран ажиллах гэрээ байгуулан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128</a:t>
            </a:r>
            <a:r>
              <a:rPr lang="mn-M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өрхийн 70031 бог 4900бод мал угаасан.</a:t>
            </a:r>
          </a:p>
          <a:p>
            <a:pPr marL="0" indent="0"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mn-MN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mn-M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mn-M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8" y="0"/>
            <a:ext cx="1327765" cy="1399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23" y="1958892"/>
            <a:ext cx="5219636" cy="3627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001" y="1958892"/>
            <a:ext cx="5483234" cy="356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29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377" y="209006"/>
            <a:ext cx="9480306" cy="714103"/>
          </a:xfrm>
        </p:spPr>
        <p:txBody>
          <a:bodyPr>
            <a:normAutofit/>
          </a:bodyPr>
          <a:lstStyle/>
          <a:p>
            <a:pPr algn="ctr"/>
            <a:r>
              <a:rPr lang="mn-M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ТӨВ АЙМГИЙН СЭРГЭЛЭН СУМЫН 2023 ОНД ОРОН НУТГИЙН ХӨГЖЛИЙН САНГИЙН ХӨРӨНГӨӨР ХИЙГДСЭН АЖЛУУД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923109"/>
            <a:ext cx="10922726" cy="4451477"/>
          </a:xfrm>
        </p:spPr>
        <p:txBody>
          <a:bodyPr/>
          <a:lstStyle/>
          <a:p>
            <a:pPr marL="0" indent="0">
              <a:buNone/>
            </a:pP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Малын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эрүүл мэндийг хамгаалах халдварт өвчнөөс урьдчилан сэргийлэх–15,800,0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мянган төгрөгөөр 3 мал эмнэлгтэй хамтран ажиллах гэрээ байгуулан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128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өрхийн 70031 бог 4900бод мал угаасан.</a:t>
            </a:r>
          </a:p>
          <a:p>
            <a:endParaRPr lang="mn-MN" dirty="0" smtClean="0"/>
          </a:p>
          <a:p>
            <a:endParaRPr lang="mn-MN" dirty="0"/>
          </a:p>
          <a:p>
            <a:endParaRPr lang="mn-MN" dirty="0" smtClean="0"/>
          </a:p>
          <a:p>
            <a:endParaRPr lang="mn-MN" dirty="0"/>
          </a:p>
          <a:p>
            <a:endParaRPr lang="mn-MN" dirty="0" smtClean="0"/>
          </a:p>
          <a:p>
            <a:endParaRPr lang="mn-MN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8" y="0"/>
            <a:ext cx="1327765" cy="1399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78" y="1745263"/>
            <a:ext cx="5440680" cy="3760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36" y="1736555"/>
            <a:ext cx="4911633" cy="376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61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623" y="226423"/>
            <a:ext cx="9637060" cy="748937"/>
          </a:xfrm>
        </p:spPr>
        <p:txBody>
          <a:bodyPr>
            <a:normAutofit/>
          </a:bodyPr>
          <a:lstStyle/>
          <a:p>
            <a:pPr algn="ctr"/>
            <a:r>
              <a:rPr lang="mn-MN" sz="2000" dirty="0">
                <a:solidFill>
                  <a:schemeClr val="tx1"/>
                </a:solidFill>
              </a:rPr>
              <a:t>ТӨВ АЙМГИЙН СЭРГЭЛЭН СУМЫН 2023 ОНД ОРОН НУТГИЙН ХӨГЖЛИЙН САНГИЙН ХӨРӨНГӨӨР ХИЙГДСЭН АЖЛУУД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363985"/>
            <a:ext cx="10394707" cy="5010602"/>
          </a:xfrm>
        </p:spPr>
        <p:txBody>
          <a:bodyPr/>
          <a:lstStyle/>
          <a:p>
            <a:pPr marL="0" indent="0">
              <a:buNone/>
            </a:pP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малчдад зориулсан сургалт сурталчилгаа 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эрүүл мэндийн </a:t>
            </a:r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үзлэг хийхэд– 13,000,0сая төгрөг зарцуулсан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Эрүүл амьдралын жигүүр ТББ дараах үйлчилгээ үзүүлсэн</a:t>
            </a:r>
            <a:endParaRPr lang="mn-M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mn-M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mn-M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mn-M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8" y="0"/>
            <a:ext cx="1327765" cy="1399878"/>
          </a:xfrm>
          <a:prstGeom prst="rect">
            <a:avLst/>
          </a:prstGeom>
        </p:spPr>
      </p:pic>
      <p:pic>
        <p:nvPicPr>
          <p:cNvPr id="1026" name="Picture 2" descr="Зургийн тодорхойлолт алга байна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7" t="25468" r="3721" b="151"/>
          <a:stretch/>
        </p:blipFill>
        <p:spPr bwMode="auto">
          <a:xfrm>
            <a:off x="213064" y="1680797"/>
            <a:ext cx="5764219" cy="390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Зургийн тодорхойлолт алга байна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837" y="1729957"/>
            <a:ext cx="5278731" cy="385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172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748" y="0"/>
            <a:ext cx="10396882" cy="919578"/>
          </a:xfrm>
        </p:spPr>
        <p:txBody>
          <a:bodyPr>
            <a:normAutofit/>
          </a:bodyPr>
          <a:lstStyle/>
          <a:p>
            <a:r>
              <a:rPr lang="mn-MN" sz="2400" dirty="0" smtClean="0">
                <a:solidFill>
                  <a:schemeClr val="tx1"/>
                </a:solidFill>
              </a:rPr>
              <a:t>              </a:t>
            </a:r>
            <a:r>
              <a:rPr lang="mn-MN" sz="2000" dirty="0" smtClean="0">
                <a:solidFill>
                  <a:schemeClr val="tx1"/>
                </a:solidFill>
              </a:rPr>
              <a:t>ТӨВ </a:t>
            </a:r>
            <a:r>
              <a:rPr lang="mn-MN" sz="2000" dirty="0">
                <a:solidFill>
                  <a:schemeClr val="tx1"/>
                </a:solidFill>
              </a:rPr>
              <a:t>АЙМГИЙН СЭРГЭЛЭН СУМЫН 2023 ОНД ОРОН НУТГИЙН ХӨГЖЛИЙН САНГИЙН </a:t>
            </a:r>
            <a:r>
              <a:rPr lang="mn-MN" sz="2000" dirty="0" smtClean="0">
                <a:solidFill>
                  <a:schemeClr val="tx1"/>
                </a:solidFill>
              </a:rPr>
              <a:t>   </a:t>
            </a:r>
            <a:br>
              <a:rPr lang="mn-MN" sz="2000" dirty="0" smtClean="0">
                <a:solidFill>
                  <a:schemeClr val="tx1"/>
                </a:solidFill>
              </a:rPr>
            </a:br>
            <a:r>
              <a:rPr lang="mn-MN" sz="2000" dirty="0">
                <a:solidFill>
                  <a:schemeClr val="tx1"/>
                </a:solidFill>
              </a:rPr>
              <a:t> </a:t>
            </a:r>
            <a:r>
              <a:rPr lang="mn-MN" sz="2000" dirty="0" smtClean="0">
                <a:solidFill>
                  <a:schemeClr val="tx1"/>
                </a:solidFill>
              </a:rPr>
              <a:t>     хөрөнгөөр  </a:t>
            </a:r>
            <a:r>
              <a:rPr lang="mn-MN" sz="2000" dirty="0">
                <a:solidFill>
                  <a:schemeClr val="tx1"/>
                </a:solidFill>
              </a:rPr>
              <a:t>ХИЙГДСЭН АЖЛУУД</a:t>
            </a:r>
            <a:endParaRPr lang="en-US" sz="2000" dirty="0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83" y="0"/>
            <a:ext cx="1327765" cy="13998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4805" y="919578"/>
            <a:ext cx="111414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Эрүүл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амьдралын жигүүр ТББ дараах </a:t>
            </a:r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үйлчилгээ үзүүлсэн:</a:t>
            </a:r>
            <a:endParaRPr lang="mn-M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mn-MN" sz="1400" dirty="0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- </a:t>
            </a:r>
            <a:r>
              <a:rPr lang="en-US" sz="1400" dirty="0" err="1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Дот</a:t>
            </a:r>
            <a:r>
              <a:rPr lang="mn-MN" sz="1400" dirty="0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ор, эхо,</a:t>
            </a:r>
            <a:r>
              <a:rPr lang="en-US" sz="1400" dirty="0" err="1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Зүрх</a:t>
            </a:r>
            <a:r>
              <a:rPr lang="en-US" sz="1400" dirty="0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судас</a:t>
            </a:r>
            <a:r>
              <a:rPr lang="mn-MN" sz="1400" dirty="0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,үе мөч,</a:t>
            </a:r>
            <a:r>
              <a:rPr lang="en-US" sz="1400" dirty="0" err="1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Эмэгтэйчүүд</a:t>
            </a:r>
            <a:r>
              <a:rPr lang="mn-MN" sz="1400" dirty="0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,мэдрэл,</a:t>
            </a:r>
            <a:r>
              <a:rPr lang="en-US" sz="1400" dirty="0" err="1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Умайн</a:t>
            </a:r>
            <a:r>
              <a:rPr lang="en-US" sz="1400" dirty="0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хүзүүний</a:t>
            </a:r>
            <a:r>
              <a:rPr lang="en-US" sz="1400" dirty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хорт</a:t>
            </a:r>
            <a:r>
              <a:rPr lang="en-US" sz="1400" dirty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хавдарын</a:t>
            </a:r>
            <a:r>
              <a:rPr lang="en-US" sz="1400" dirty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шинжилгээ</a:t>
            </a:r>
            <a:r>
              <a:rPr lang="mn-MN" sz="1400" dirty="0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,Бөөр,</a:t>
            </a:r>
            <a:r>
              <a:rPr lang="en-US" sz="1400" dirty="0" err="1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Урологи</a:t>
            </a:r>
            <a:r>
              <a:rPr lang="mn-MN" sz="1400" dirty="0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                                          дотоод шүүрэл,</a:t>
            </a:r>
            <a:r>
              <a:rPr lang="en-US" sz="1400" dirty="0" err="1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Хүүхэд</a:t>
            </a:r>
            <a:r>
              <a:rPr lang="mn-MN" sz="1400" dirty="0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,арьс харшил,</a:t>
            </a:r>
            <a:r>
              <a:rPr lang="en-US" sz="1400" dirty="0" err="1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Шүд</a:t>
            </a:r>
            <a:r>
              <a:rPr lang="en-US" sz="1400" dirty="0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400" dirty="0" err="1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эмчилгээ</a:t>
            </a:r>
            <a:r>
              <a:rPr lang="en-US" sz="1400" dirty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хийнэ</a:t>
            </a:r>
            <a:r>
              <a:rPr lang="en-US" sz="1400" dirty="0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mn-MN" sz="1400" dirty="0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,хавдар,</a:t>
            </a:r>
            <a:r>
              <a:rPr lang="en-US" sz="1400" dirty="0" err="1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Чих</a:t>
            </a:r>
            <a:r>
              <a:rPr lang="en-US" sz="1400" dirty="0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хамар</a:t>
            </a:r>
            <a:r>
              <a:rPr lang="en-US" sz="1400" dirty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хоолой</a:t>
            </a:r>
            <a:r>
              <a:rPr lang="mn-MN" sz="1400" dirty="0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,зүрхний цахилгаан бичлэг,</a:t>
            </a:r>
            <a:r>
              <a:rPr lang="en-US" sz="1400" dirty="0" err="1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Нүд</a:t>
            </a:r>
            <a:r>
              <a:rPr lang="mn-MN" sz="1400" dirty="0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                                                                эмийн хөнгөлттэй болон үнэгүй эм тараах зэрэг эмнэлэгийн 22 нарийн мэргэжлийн эмч нар үзлэг </a:t>
            </a:r>
            <a:r>
              <a:rPr lang="mn-MN" sz="1400" dirty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оношлогоо хийн ажилласан.</a:t>
            </a:r>
            <a:endParaRPr lang="en-US" sz="1400" dirty="0">
              <a:solidFill>
                <a:srgbClr val="05050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55" name="Picture 83" descr="Зургийн тодорхойлолт алга байна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51" y="2260956"/>
            <a:ext cx="5420761" cy="333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73" y="2239089"/>
            <a:ext cx="4935983" cy="335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27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623" y="276356"/>
            <a:ext cx="9759124" cy="1195393"/>
          </a:xfrm>
        </p:spPr>
        <p:txBody>
          <a:bodyPr>
            <a:normAutofit fontScale="90000"/>
          </a:bodyPr>
          <a:lstStyle/>
          <a:p>
            <a:r>
              <a:rPr lang="mn-MN" sz="2000" dirty="0">
                <a:solidFill>
                  <a:schemeClr val="tx1"/>
                </a:solidFill>
              </a:rPr>
              <a:t>ТӨВ АЙМГИЙН СЭРГЭЛЭН СУМЫН 2023 ОНД ОРОН НУТГИЙН ХӨГЖЛИЙН САНГИЙН ХӨРӨНГӨӨР ХИЙГДСЭН </a:t>
            </a:r>
            <a:r>
              <a:rPr lang="mn-MN" sz="2000" dirty="0" smtClean="0">
                <a:solidFill>
                  <a:schemeClr val="tx1"/>
                </a:solidFill>
              </a:rPr>
              <a:t>АЖЛУУД</a:t>
            </a:r>
            <a:br>
              <a:rPr lang="mn-MN" sz="2000" dirty="0" smtClean="0">
                <a:solidFill>
                  <a:schemeClr val="tx1"/>
                </a:solidFill>
              </a:rPr>
            </a:br>
            <a:r>
              <a:rPr lang="mn-MN" sz="2000" dirty="0" smtClean="0">
                <a:solidFill>
                  <a:schemeClr val="tx1"/>
                </a:solidFill>
              </a:rPr>
              <a:t>-</a:t>
            </a:r>
            <a:r>
              <a:rPr lang="mn-MN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Иргэдийг </a:t>
            </a:r>
            <a:r>
              <a:rPr lang="mn-M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эрүүл мэндийн үзлэгт </a:t>
            </a:r>
            <a:r>
              <a:rPr lang="mn-MN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хамруулах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ажлын хүрээнд багийн өдөрлөг тэмцээнийг 2 төрлөөр зохион байгуулагдаж төрөл тус бүр дээр эхний 2байр эзлүүлэн мөнгөн урамшууллаар урамшуулсан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8" y="0"/>
            <a:ext cx="1327765" cy="1399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38" y="1681030"/>
            <a:ext cx="5334588" cy="3840480"/>
          </a:xfrm>
          <a:prstGeom prst="rect">
            <a:avLst/>
          </a:prstGeom>
        </p:spPr>
      </p:pic>
      <p:pic>
        <p:nvPicPr>
          <p:cNvPr id="2050" name="Picture 2" descr="Зургийн тодорхойлолт алга байна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1631209"/>
            <a:ext cx="5122945" cy="394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181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623" y="123957"/>
            <a:ext cx="10396882" cy="994630"/>
          </a:xfrm>
        </p:spPr>
        <p:txBody>
          <a:bodyPr>
            <a:normAutofit/>
          </a:bodyPr>
          <a:lstStyle/>
          <a:p>
            <a:r>
              <a:rPr lang="mn-MN" sz="2400" dirty="0" smtClean="0">
                <a:solidFill>
                  <a:schemeClr val="tx1"/>
                </a:solidFill>
              </a:rPr>
              <a:t>     ТӨВ </a:t>
            </a:r>
            <a:r>
              <a:rPr lang="mn-MN" sz="2400" dirty="0">
                <a:solidFill>
                  <a:schemeClr val="tx1"/>
                </a:solidFill>
              </a:rPr>
              <a:t>АЙМГИЙН СЭРГЭЛЭН СУМЫН 2023 ОНД ОРОН НУТГИЙН ХӨГЖЛИЙН САНГИЙН    </a:t>
            </a:r>
            <a:br>
              <a:rPr lang="mn-MN" sz="2400" dirty="0">
                <a:solidFill>
                  <a:schemeClr val="tx1"/>
                </a:solidFill>
              </a:rPr>
            </a:br>
            <a:r>
              <a:rPr lang="mn-MN" sz="2400" dirty="0">
                <a:solidFill>
                  <a:schemeClr val="tx1"/>
                </a:solidFill>
              </a:rPr>
              <a:t>      хөрөнгөөр  ХИЙГДСЭН АЖЛУУД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32114" y="809897"/>
            <a:ext cx="10546080" cy="4564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mn-M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Иргэдийг 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эрүүл мэндийн үзлэгт хамруулах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ажлын хүрээнд багийн өдөрлөг тэмцээнийг </a:t>
            </a:r>
            <a:r>
              <a:rPr lang="mn-M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mn-MN" sz="1200" dirty="0">
                <a:latin typeface="Arial" panose="020B0604020202020204" pitchFamily="34" charset="0"/>
                <a:cs typeface="Arial" panose="020B0604020202020204" pitchFamily="34" charset="0"/>
              </a:rPr>
              <a:t>төрлөөр зохион байгуулагдаж төрөл тус бүр дээр эхний 2байр эзлүүлэн мөнгөн урамшууллаар </a:t>
            </a:r>
            <a:r>
              <a:rPr lang="mn-M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урамшуулсан</a:t>
            </a:r>
          </a:p>
          <a:p>
            <a:pPr marL="0" indent="0">
              <a:buNone/>
            </a:pPr>
            <a:endParaRPr lang="mn-M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mn-MN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mn-M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mn-MN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mn-M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mn-MN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mn-M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mn-MN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mn-M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mn-MN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8" y="0"/>
            <a:ext cx="1327765" cy="1399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7" y="1542156"/>
            <a:ext cx="5619565" cy="4254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5113" y="1050724"/>
            <a:ext cx="4254960" cy="523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22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0"/>
            <a:ext cx="9988732" cy="1254034"/>
          </a:xfrm>
        </p:spPr>
        <p:txBody>
          <a:bodyPr>
            <a:normAutofit/>
          </a:bodyPr>
          <a:lstStyle/>
          <a:p>
            <a:r>
              <a:rPr lang="mn-MN" sz="2000" dirty="0">
                <a:solidFill>
                  <a:schemeClr val="tx1"/>
                </a:solidFill>
              </a:rPr>
              <a:t>ТӨВ АЙМГИЙН СЭРГЭЛЭН СУМЫН 2023 ОНД ОРОН НУТГИЙН ХӨГЖЛИЙН САНГИЙН    </a:t>
            </a:r>
            <a:br>
              <a:rPr lang="mn-MN" sz="2000" dirty="0">
                <a:solidFill>
                  <a:schemeClr val="tx1"/>
                </a:solidFill>
              </a:rPr>
            </a:br>
            <a:r>
              <a:rPr lang="mn-MN" sz="2000" dirty="0">
                <a:solidFill>
                  <a:schemeClr val="tx1"/>
                </a:solidFill>
              </a:rPr>
              <a:t>      хөрөнгөөр  ХИЙГДСЭН АЖЛУУД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105989"/>
            <a:ext cx="10394707" cy="4268597"/>
          </a:xfrm>
        </p:spPr>
        <p:txBody>
          <a:bodyPr>
            <a:normAutofit fontScale="77500" lnSpcReduction="20000"/>
          </a:bodyPr>
          <a:lstStyle/>
          <a:p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mn-M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mn-M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mn-MN" sz="2200" dirty="0">
                <a:latin typeface="Arial" panose="020B0604020202020204" pitchFamily="34" charset="0"/>
                <a:cs typeface="Arial" panose="020B0604020202020204" pitchFamily="34" charset="0"/>
              </a:rPr>
              <a:t>сумын төвийн замын засвар-12,000,0мянган </a:t>
            </a:r>
            <a:r>
              <a:rPr lang="mn-M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төгрөг зарцуулах            </a:t>
            </a:r>
            <a:endParaRPr lang="mn-M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n-M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Төв азза ххк тай гэрээ байгуулан сумаас аймаг орох замын засварын ажил хийсэн</a:t>
            </a:r>
          </a:p>
          <a:p>
            <a:r>
              <a:rPr lang="mn-MN" sz="2200" dirty="0">
                <a:latin typeface="Arial" panose="020B0604020202020204" pitchFamily="34" charset="0"/>
                <a:cs typeface="Arial" panose="020B0604020202020204" pitchFamily="34" charset="0"/>
              </a:rPr>
              <a:t>– сумын төвийн гэрэлтүүлэг-28,000,0мянган төгрөг зарцуулахаар </a:t>
            </a:r>
            <a:r>
              <a:rPr lang="mn-M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батлагдсан.</a:t>
            </a:r>
          </a:p>
          <a:p>
            <a:r>
              <a:rPr lang="mn-M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Эрчим өгий ххк тендерт шалгаран тендрийн хорооны дүгнэлт гаран гэрээ хийгдсэн цаг үеийн байдлаас шалтгаалан ажил хийгдээгүй шилжих хөрөнгө оруулалтаар хийгдэнэ</a:t>
            </a:r>
            <a:endParaRPr lang="mn-M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mn-MN" dirty="0"/>
          </a:p>
          <a:p>
            <a:pPr marL="0" indent="0">
              <a:buNone/>
            </a:pPr>
            <a:endParaRPr lang="mn-MN" dirty="0" smtClean="0"/>
          </a:p>
          <a:p>
            <a:endParaRPr lang="mn-MN" dirty="0" smtClean="0"/>
          </a:p>
          <a:p>
            <a:endParaRPr lang="mn-MN" dirty="0"/>
          </a:p>
          <a:p>
            <a:endParaRPr lang="mn-MN" dirty="0" smtClean="0"/>
          </a:p>
          <a:p>
            <a:endParaRPr lang="mn-MN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34" y="8708"/>
            <a:ext cx="1327765" cy="139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03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492" y="123956"/>
            <a:ext cx="10165079" cy="1151965"/>
          </a:xfrm>
        </p:spPr>
        <p:txBody>
          <a:bodyPr>
            <a:normAutofit/>
          </a:bodyPr>
          <a:lstStyle/>
          <a:p>
            <a:r>
              <a:rPr lang="mn-MN" sz="2000" dirty="0">
                <a:solidFill>
                  <a:schemeClr val="tx1"/>
                </a:solidFill>
              </a:rPr>
              <a:t>ТӨВ АЙМГИЙН СЭРГЭЛЭН СУМЫН 2023 ОНД ОРОН НУТГИЙН ХӨГЖЛИЙН САНГИЙН    </a:t>
            </a:r>
            <a:br>
              <a:rPr lang="mn-MN" sz="2000" dirty="0">
                <a:solidFill>
                  <a:schemeClr val="tx1"/>
                </a:solidFill>
              </a:rPr>
            </a:br>
            <a:r>
              <a:rPr lang="mn-MN" sz="2000" dirty="0">
                <a:solidFill>
                  <a:schemeClr val="tx1"/>
                </a:solidFill>
              </a:rPr>
              <a:t>      хөрөнгөөр  ХИЙГДСЭН АЖЛУУД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201784"/>
            <a:ext cx="10394707" cy="41728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mn-MN" sz="5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Анхаарал тавьсан та бүхэндээ баярлалаа</a:t>
            </a:r>
            <a:endParaRPr lang="en-US" sz="5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8" y="0"/>
            <a:ext cx="1327765" cy="139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33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365" y="308066"/>
            <a:ext cx="10127041" cy="585651"/>
          </a:xfrm>
        </p:spPr>
        <p:txBody>
          <a:bodyPr>
            <a:noAutofit/>
          </a:bodyPr>
          <a:lstStyle/>
          <a:p>
            <a:pPr algn="ctr"/>
            <a:r>
              <a:rPr lang="mn-MN" sz="2000" dirty="0">
                <a:solidFill>
                  <a:schemeClr val="tx1"/>
                </a:solidFill>
              </a:rPr>
              <a:t>ТӨВ АЙМГИЙН СЭРГЭЛЭН СУМЫН 2023 ОНД ОРОН НУТГИЙН ХӨГЖЛИЙН САНГИЙН ХӨРӨНГӨӨР ХИЙГДСЭН АЖЛУУД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81740" y="893717"/>
            <a:ext cx="10394707" cy="458397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mn-MN" sz="2400" dirty="0" smtClean="0">
                <a:cs typeface="Times New Roman" panose="02020603050405020304" pitchFamily="18" charset="0"/>
              </a:rPr>
              <a:t>    </a:t>
            </a:r>
            <a:r>
              <a:rPr lang="en-US" sz="2400" dirty="0" smtClean="0">
                <a:cs typeface="Times New Roman" panose="02020603050405020304" pitchFamily="18" charset="0"/>
              </a:rPr>
              <a:t> </a:t>
            </a:r>
            <a:r>
              <a:rPr lang="mn-MN" sz="2400" dirty="0" smtClean="0">
                <a:cs typeface="Times New Roman" panose="02020603050405020304" pitchFamily="18" charset="0"/>
              </a:rPr>
              <a:t>      </a:t>
            </a:r>
            <a:r>
              <a:rPr lang="mn-M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mn-MN" sz="1800" dirty="0">
                <a:latin typeface="Arial" panose="020B0604020202020204" pitchFamily="34" charset="0"/>
                <a:cs typeface="Arial" panose="020B0604020202020204" pitchFamily="34" charset="0"/>
              </a:rPr>
              <a:t>онд Орон нутгийн хөгжлийн </a:t>
            </a:r>
            <a:r>
              <a:rPr lang="mn-M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сангаас 255,045,4мян,төгрөг малын татварын орлого 70,000сая төгрөг,хандив тусламжийн орлого 40,00,0сая төгрөг, шилжих үлдэгдэлийг 40,272,6мянган  төгрөг нийт 405,308,0сая төгрөг зарцуулахаар итх-ын 2023 оны 08 сарын 22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ны 83 дугаар тогтоолоор батлан дараах хөрөнгө оруулалт,ажил арга хэмжээнд  зарцуулсан: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mn-MN" sz="1800" dirty="0">
                <a:latin typeface="Arial" panose="020B0604020202020204" pitchFamily="34" charset="0"/>
                <a:cs typeface="Arial" panose="020B0604020202020204" pitchFamily="34" charset="0"/>
              </a:rPr>
              <a:t>– Мал угаалгын ванн хийх</a:t>
            </a:r>
            <a:r>
              <a:rPr lang="mn-M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– 50,000,0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мянган </a:t>
            </a:r>
            <a:r>
              <a:rPr lang="mn-MN" sz="1800" dirty="0">
                <a:latin typeface="Arial" panose="020B0604020202020204" pitchFamily="34" charset="0"/>
                <a:cs typeface="Arial" panose="020B0604020202020204" pitchFamily="34" charset="0"/>
              </a:rPr>
              <a:t>төгрөг</a:t>
            </a:r>
          </a:p>
          <a:p>
            <a:pPr marL="0" indent="0">
              <a:buNone/>
            </a:pPr>
            <a:r>
              <a:rPr lang="mn-MN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</a:t>
            </a:r>
            <a:r>
              <a:rPr lang="mn-M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1-р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багт ахуйн үйлчилгээний барилга барих</a:t>
            </a:r>
            <a:r>
              <a:rPr lang="mn-MN" sz="1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mn-M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161,735,3мянган </a:t>
            </a:r>
            <a:r>
              <a:rPr lang="mn-MN" sz="1800" dirty="0">
                <a:latin typeface="Arial" panose="020B0604020202020204" pitchFamily="34" charset="0"/>
                <a:cs typeface="Arial" panose="020B0604020202020204" pitchFamily="34" charset="0"/>
              </a:rPr>
              <a:t>төгрөг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mn-MN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- 1-р багт цахилгааны шугам сүлжээ нэмэх-  </a:t>
            </a:r>
            <a:r>
              <a:rPr lang="mn-M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30,000,0мянган </a:t>
            </a:r>
            <a:r>
              <a:rPr lang="mn-MN" sz="1800" dirty="0">
                <a:latin typeface="Arial" panose="020B0604020202020204" pitchFamily="34" charset="0"/>
                <a:cs typeface="Arial" panose="020B0604020202020204" pitchFamily="34" charset="0"/>
              </a:rPr>
              <a:t>төгрөг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mn-MN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</a:t>
            </a:r>
            <a:r>
              <a:rPr lang="mn-M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Дотуур байрны </a:t>
            </a:r>
            <a:r>
              <a:rPr lang="mn-M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дээвэр,шалны </a:t>
            </a: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зардалд </a:t>
            </a:r>
            <a:r>
              <a:rPr lang="mn-M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– 33,109,4мянган </a:t>
            </a:r>
            <a:r>
              <a:rPr lang="mn-MN" sz="1800" dirty="0">
                <a:latin typeface="Arial" panose="020B0604020202020204" pitchFamily="34" charset="0"/>
                <a:cs typeface="Arial" panose="020B0604020202020204" pitchFamily="34" charset="0"/>
              </a:rPr>
              <a:t>төгрөг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mn-MN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- Сумын төвийн гэрэлтүүлгийн нэмэлт ажлын зардалд– </a:t>
            </a:r>
            <a:r>
              <a:rPr lang="mn-M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15,200,7мянган </a:t>
            </a:r>
            <a:r>
              <a:rPr lang="mn-MN" sz="1800" dirty="0">
                <a:latin typeface="Arial" panose="020B0604020202020204" pitchFamily="34" charset="0"/>
                <a:cs typeface="Arial" panose="020B0604020202020204" pitchFamily="34" charset="0"/>
              </a:rPr>
              <a:t>төгрөг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mn-MN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</a:t>
            </a:r>
            <a:r>
              <a:rPr lang="mn-M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Иргэдийг эрүүл мэндийн үзлэгт хамруулах– 6,200,0мянган </a:t>
            </a:r>
            <a:r>
              <a:rPr lang="mn-M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төгрөг 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8" y="0"/>
            <a:ext cx="1327765" cy="139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2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623" y="123956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mn-MN" sz="2000" dirty="0">
                <a:solidFill>
                  <a:schemeClr val="tx1"/>
                </a:solidFill>
              </a:rPr>
              <a:t>ТӨВ АЙМГИЙН СЭРГЭЛЭН СУМЫН 2023 ОНД ОРОН НУТГИЙН ХӨГЖЛИЙН САНГИЙН ХӨРӨНГӨӨР ХИЙГДСЭН АЖЛУУД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31960" y="1399877"/>
            <a:ext cx="10724314" cy="36699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– Малын эрүүл мэндийг хамгаалах халдварт өвчнөөс урьдчилан сэргийлэх– </a:t>
            </a:r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15,800,0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мянган </a:t>
            </a:r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төгрөг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– Малчдад зориулсан сургалт сурталчилгаа,эрүүл мэндийн үзлэг </a:t>
            </a:r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хийх-13,000,0мянган төгрөг</a:t>
            </a:r>
          </a:p>
          <a:p>
            <a:pPr marL="0" indent="0">
              <a:buNone/>
            </a:pP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– сумын төвийн замын </a:t>
            </a:r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засвар-12,000,0мянган төгрөг</a:t>
            </a:r>
          </a:p>
          <a:p>
            <a:pPr marL="0" indent="0">
              <a:buNone/>
            </a:pP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– сумын төвийн </a:t>
            </a:r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гэрэлтүүлэг-28,000,0мянган төгрөг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зарцуулахаар </a:t>
            </a:r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батлагдсан ба гүйцэтгэлийг танилцуулья.</a:t>
            </a:r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8" y="0"/>
            <a:ext cx="1327765" cy="139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88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1417" y="113212"/>
            <a:ext cx="9541266" cy="1175657"/>
          </a:xfrm>
        </p:spPr>
        <p:txBody>
          <a:bodyPr>
            <a:normAutofit/>
          </a:bodyPr>
          <a:lstStyle/>
          <a:p>
            <a:pPr algn="ctr"/>
            <a:r>
              <a:rPr lang="mn-MN" sz="2000" dirty="0">
                <a:solidFill>
                  <a:schemeClr val="tx1"/>
                </a:solidFill>
              </a:rPr>
              <a:t>ТӨВ АЙМГИЙН СЭРГЭЛЭН СУМЫН 2023 ОНД ОРОН НУТГИЙН ХӨГЖЛИЙН САНГИЙН ХӨРӨНГӨӨР ХИЙГДСЭН АЖЛУУД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166950"/>
            <a:ext cx="10394707" cy="4207636"/>
          </a:xfrm>
        </p:spPr>
        <p:txBody>
          <a:bodyPr/>
          <a:lstStyle/>
          <a:p>
            <a:pPr marL="0" indent="0">
              <a:buNone/>
            </a:pPr>
            <a:r>
              <a:rPr lang="mn-M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– </a:t>
            </a: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Мал угаалгын ванн хийх– 50,000,0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мянган </a:t>
            </a:r>
            <a:r>
              <a:rPr lang="mn-M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төгрөг төлөвлөсөн ба ЭҮ ТӨВ ХХК тендерт шалгаран 48,177,0мянган төгрөгөөр </a:t>
            </a: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2 болон 4 дүгээр багт </a:t>
            </a:r>
            <a:r>
              <a:rPr lang="mn-M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2ширхэг  ванн хийгдсэн</a:t>
            </a:r>
            <a:endParaRPr lang="mn-M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mn-MN" dirty="0"/>
          </a:p>
          <a:p>
            <a:pPr marL="0" indent="0">
              <a:buNone/>
            </a:pPr>
            <a:endParaRPr lang="mn-MN" dirty="0"/>
          </a:p>
          <a:p>
            <a:endParaRPr lang="mn-MN" dirty="0" smtClean="0"/>
          </a:p>
          <a:p>
            <a:endParaRPr lang="mn-MN" dirty="0"/>
          </a:p>
          <a:p>
            <a:endParaRPr lang="mn-MN" dirty="0" smtClean="0"/>
          </a:p>
          <a:p>
            <a:endParaRPr lang="mn-MN" dirty="0"/>
          </a:p>
          <a:p>
            <a:endParaRPr lang="mn-MN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5" y="69206"/>
            <a:ext cx="1327765" cy="1399878"/>
          </a:xfrm>
          <a:prstGeom prst="rect">
            <a:avLst/>
          </a:prstGeom>
        </p:spPr>
      </p:pic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xmlns="" id="{8E8CB955-5701-A64D-8779-83019102D3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391" b="7391"/>
          <a:stretch>
            <a:fillRect/>
          </a:stretch>
        </p:blipFill>
        <p:spPr>
          <a:xfrm>
            <a:off x="8207829" y="1763641"/>
            <a:ext cx="3400697" cy="373846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A2EE2E-F821-E756-7259-1AC5B095A0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7" t="9256" b="6279"/>
          <a:stretch>
            <a:fillRect/>
          </a:stretch>
        </p:blipFill>
        <p:spPr>
          <a:xfrm>
            <a:off x="4476206" y="1995953"/>
            <a:ext cx="3608761" cy="3578584"/>
          </a:xfrm>
          <a:custGeom>
            <a:avLst/>
            <a:gdLst>
              <a:gd name="connsiteX0" fmla="*/ 1389945 w 2773889"/>
              <a:gd name="connsiteY0" fmla="*/ 0 h 3132667"/>
              <a:gd name="connsiteX1" fmla="*/ 2773889 w 2773889"/>
              <a:gd name="connsiteY1" fmla="*/ 691972 h 3132667"/>
              <a:gd name="connsiteX2" fmla="*/ 2773889 w 2773889"/>
              <a:gd name="connsiteY2" fmla="*/ 2440694 h 3132667"/>
              <a:gd name="connsiteX3" fmla="*/ 1389945 w 2773889"/>
              <a:gd name="connsiteY3" fmla="*/ 3132667 h 3132667"/>
              <a:gd name="connsiteX4" fmla="*/ 0 w 2773889"/>
              <a:gd name="connsiteY4" fmla="*/ 2437694 h 3132667"/>
              <a:gd name="connsiteX5" fmla="*/ 0 w 2773889"/>
              <a:gd name="connsiteY5" fmla="*/ 694973 h 313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3889" h="3132667">
                <a:moveTo>
                  <a:pt x="1389945" y="0"/>
                </a:moveTo>
                <a:lnTo>
                  <a:pt x="2773889" y="691972"/>
                </a:lnTo>
                <a:lnTo>
                  <a:pt x="2773889" y="2440694"/>
                </a:lnTo>
                <a:lnTo>
                  <a:pt x="1389945" y="3132667"/>
                </a:lnTo>
                <a:lnTo>
                  <a:pt x="0" y="2437694"/>
                </a:lnTo>
                <a:lnTo>
                  <a:pt x="0" y="694973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917834-37F8-1BEC-53C9-4D706EDF65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0" r="6527" b="949"/>
          <a:stretch>
            <a:fillRect/>
          </a:stretch>
        </p:blipFill>
        <p:spPr>
          <a:xfrm>
            <a:off x="683624" y="1995953"/>
            <a:ext cx="3792582" cy="3533423"/>
          </a:xfrm>
          <a:custGeom>
            <a:avLst/>
            <a:gdLst>
              <a:gd name="connsiteX0" fmla="*/ 1670755 w 3341510"/>
              <a:gd name="connsiteY0" fmla="*/ 0 h 3533423"/>
              <a:gd name="connsiteX1" fmla="*/ 3341510 w 3341510"/>
              <a:gd name="connsiteY1" fmla="*/ 835378 h 3533423"/>
              <a:gd name="connsiteX2" fmla="*/ 3341510 w 3341510"/>
              <a:gd name="connsiteY2" fmla="*/ 2698045 h 3533423"/>
              <a:gd name="connsiteX3" fmla="*/ 1670755 w 3341510"/>
              <a:gd name="connsiteY3" fmla="*/ 3533423 h 3533423"/>
              <a:gd name="connsiteX4" fmla="*/ 0 w 3341510"/>
              <a:gd name="connsiteY4" fmla="*/ 2698045 h 3533423"/>
              <a:gd name="connsiteX5" fmla="*/ 0 w 3341510"/>
              <a:gd name="connsiteY5" fmla="*/ 835378 h 353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41510" h="3533423">
                <a:moveTo>
                  <a:pt x="1670755" y="0"/>
                </a:moveTo>
                <a:lnTo>
                  <a:pt x="3341510" y="835378"/>
                </a:lnTo>
                <a:lnTo>
                  <a:pt x="3341510" y="2698045"/>
                </a:lnTo>
                <a:lnTo>
                  <a:pt x="1670755" y="3533423"/>
                </a:lnTo>
                <a:lnTo>
                  <a:pt x="0" y="2698045"/>
                </a:lnTo>
                <a:lnTo>
                  <a:pt x="0" y="83537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8398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076" y="247913"/>
            <a:ext cx="10069284" cy="1151965"/>
          </a:xfrm>
        </p:spPr>
        <p:txBody>
          <a:bodyPr>
            <a:normAutofit/>
          </a:bodyPr>
          <a:lstStyle/>
          <a:p>
            <a:pPr algn="ctr"/>
            <a:r>
              <a:rPr lang="mn-M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ТӨВ АЙМГИЙН СЭРГЭЛЭН СУМЫН 2023 ОНД ОРОН НУТГИЙН ХӨГЖЛИЙН САНГИЙН ХӨРӨНГӨӨР ХИЙГДСЭН АЖЛУУД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0251" y="1120877"/>
            <a:ext cx="11501316" cy="4291986"/>
          </a:xfrm>
        </p:spPr>
        <p:txBody>
          <a:bodyPr/>
          <a:lstStyle/>
          <a:p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1-р багт ахуйн үйлчилгээний барилга барих</a:t>
            </a:r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- 161,735,3мянган төгрөг 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төлөвлөсөнөөс Төгс шийдэл ойл ХХК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Тендерт шалгаран 143,520,5 мянган төгрөгний санхүүжилт олгосон </a:t>
            </a:r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байна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Ажил 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Тай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mn-M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mn-M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mn-M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92" y="0"/>
            <a:ext cx="1327765" cy="1399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6" y="2344179"/>
            <a:ext cx="5434223" cy="31414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84" y="2344179"/>
            <a:ext cx="5431576" cy="314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23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9859" y="282388"/>
            <a:ext cx="9520648" cy="847165"/>
          </a:xfrm>
        </p:spPr>
        <p:txBody>
          <a:bodyPr>
            <a:normAutofit/>
          </a:bodyPr>
          <a:lstStyle/>
          <a:p>
            <a:pPr algn="ctr"/>
            <a:r>
              <a:rPr lang="mn-M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ТӨВ АЙМГИЙН СЭРГЭЛЭН СУМЫН 2023 ОНД ОРОН НУТГИЙН ХӨГЖЛИЙН САНГИЙН ХӨРӨНГӨӨР ХИЙГДСЭН АЖЛУУД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129554"/>
            <a:ext cx="10394707" cy="4245032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1-р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багт ахуйн үйлчилгээний барилга барих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- 161,735,3мянган төгрөг төлөвлөсөнөөс </a:t>
            </a:r>
            <a:r>
              <a:rPr lang="mn-MN" dirty="0"/>
              <a:t> 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Төгс шийдэл ойл </a:t>
            </a:r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ХХК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Тендерт шалгаран 143,520,5 мянган 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төгрөгний санхүүжилт олгосон </a:t>
            </a:r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байна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Ажил 90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mn-MN" dirty="0" smtClean="0">
                <a:latin typeface="Arial" panose="020B0604020202020204" pitchFamily="34" charset="0"/>
                <a:cs typeface="Arial" panose="020B0604020202020204" pitchFamily="34" charset="0"/>
              </a:rPr>
              <a:t>Тай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8" y="0"/>
            <a:ext cx="1327765" cy="1399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937" y="2097741"/>
            <a:ext cx="5728512" cy="3536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33" y="2097741"/>
            <a:ext cx="5066071" cy="350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19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793" y="0"/>
            <a:ext cx="9462889" cy="1399878"/>
          </a:xfrm>
        </p:spPr>
        <p:txBody>
          <a:bodyPr>
            <a:normAutofit/>
          </a:bodyPr>
          <a:lstStyle/>
          <a:p>
            <a:pPr algn="ctr"/>
            <a:r>
              <a:rPr lang="mn-M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ТӨВ АЙМГИЙН СЭРГЭЛЭН СУМЫН 2023 ОНД ОРОН НУТГИЙН ХӨГЖЛИЙН САНГИЙН ХӨРӨНГӨӨР ХИЙГДСЭН АЖЛУУД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"/>
            <a:ext cx="10394707" cy="5374586"/>
          </a:xfrm>
        </p:spPr>
        <p:txBody>
          <a:bodyPr/>
          <a:lstStyle/>
          <a:p>
            <a:pPr marL="0" indent="0">
              <a:buNone/>
            </a:pPr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           1-р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багт цахилгааны шугам сүлжээ нэмэх-  30,000,0мянган </a:t>
            </a:r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төгрөг төсөвлөсөн ба Төв гэрэл ххк 29,904,6мянган төгрөгөөр тендерт шалгаран гэрээ байгуулан хийсэн ажлаа  хүлээлгэн өгөөгүй</a:t>
            </a:r>
          </a:p>
          <a:p>
            <a:pPr>
              <a:buFontTx/>
              <a:buChar char="-"/>
            </a:pPr>
            <a:endParaRPr lang="mn-M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mn-M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mn-M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8" y="0"/>
            <a:ext cx="1327765" cy="1399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78" y="1645920"/>
            <a:ext cx="5337475" cy="3872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000" y="1645920"/>
            <a:ext cx="5399343" cy="387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94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623" y="123956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mn-M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ТӨВ АЙМГИЙН СЭРГЭЛЭН СУМЫН 2023 ОНД ОРОН НУТГИЙН ХӨГЖЛИЙН САНГИЙН ХӨРӨНГӨӨР ХИЙГДСЭН АЖЛУУД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23956"/>
            <a:ext cx="10892118" cy="5250630"/>
          </a:xfrm>
        </p:spPr>
        <p:txBody>
          <a:bodyPr/>
          <a:lstStyle/>
          <a:p>
            <a:pPr>
              <a:buFontTx/>
              <a:buChar char="-"/>
            </a:pPr>
            <a:r>
              <a:rPr lang="mn-M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1-р </a:t>
            </a:r>
            <a:r>
              <a:rPr lang="mn-MN" sz="1400" dirty="0">
                <a:latin typeface="Arial" panose="020B0604020202020204" pitchFamily="34" charset="0"/>
                <a:cs typeface="Arial" panose="020B0604020202020204" pitchFamily="34" charset="0"/>
              </a:rPr>
              <a:t>багт цахилгааны шугам сүлжээ нэмэх-  30,000,0мянган төгрөг төсөвлөсөн ба Төв гэрэл ххк 29,904,6мянган төгрөгөөр гэрээ байгуулан хийсэн ажлаа  хүлээлгэн </a:t>
            </a:r>
            <a:r>
              <a:rPr lang="mn-MN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өгөөгүй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mn-M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8" y="0"/>
            <a:ext cx="1327765" cy="1399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13" y="1602377"/>
            <a:ext cx="5424081" cy="3896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389" y="1602377"/>
            <a:ext cx="5580529" cy="397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1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190" y="171970"/>
            <a:ext cx="9731536" cy="1173454"/>
          </a:xfrm>
        </p:spPr>
        <p:txBody>
          <a:bodyPr>
            <a:noAutofit/>
          </a:bodyPr>
          <a:lstStyle/>
          <a:p>
            <a:r>
              <a:rPr lang="mn-M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ТӨВ АЙМГИЙН СЭРГЭЛЭН СУМЫН 2023 ОНД ОРОН НУТГИЙН ХӨГЖЛИЙН САНГИЙН ХӨРӨНГӨӨР ХИЙГДСЭН АЖЛУУД</a:t>
            </a:r>
            <a:br>
              <a:rPr lang="mn-M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mn-M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Иргэдийг эрүүл мэндийн үзлэгт хамруулах– </a:t>
            </a:r>
            <a:r>
              <a:rPr lang="mn-MN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6,200,0мянган төгрөг зарцуулсан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345424"/>
            <a:ext cx="10394707" cy="4289022"/>
          </a:xfrm>
        </p:spPr>
        <p:txBody>
          <a:bodyPr>
            <a:normAutofit fontScale="70000" lnSpcReduction="2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cap="none" dirty="0">
              <a:latin typeface="inherit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cap="none" dirty="0" err="1">
                <a:latin typeface="inherit"/>
              </a:rPr>
              <a:t>Сумын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Засаг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даргын</a:t>
            </a:r>
            <a:r>
              <a:rPr lang="en-US" cap="none" dirty="0">
                <a:latin typeface="inherit"/>
              </a:rPr>
              <a:t> 2023 </a:t>
            </a:r>
            <a:r>
              <a:rPr lang="en-US" cap="none" dirty="0" err="1">
                <a:latin typeface="inherit"/>
              </a:rPr>
              <a:t>оны</a:t>
            </a:r>
            <a:r>
              <a:rPr lang="en-US" cap="none" dirty="0">
                <a:latin typeface="inherit"/>
              </a:rPr>
              <a:t> 06 </a:t>
            </a:r>
            <a:r>
              <a:rPr lang="en-US" cap="none" dirty="0" err="1">
                <a:latin typeface="inherit"/>
              </a:rPr>
              <a:t>сарын</a:t>
            </a:r>
            <a:r>
              <a:rPr lang="en-US" cap="none" dirty="0">
                <a:latin typeface="inherit"/>
              </a:rPr>
              <a:t> 08-ны </a:t>
            </a:r>
            <a:r>
              <a:rPr lang="en-US" cap="none" dirty="0" err="1">
                <a:latin typeface="inherit"/>
              </a:rPr>
              <a:t>өдрийн</a:t>
            </a:r>
            <a:r>
              <a:rPr lang="en-US" cap="none" dirty="0">
                <a:latin typeface="inherit"/>
              </a:rPr>
              <a:t> 509 </a:t>
            </a:r>
            <a:r>
              <a:rPr lang="en-US" cap="none" dirty="0" err="1">
                <a:latin typeface="inherit"/>
              </a:rPr>
              <a:t>тоот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захирамжаар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ажлын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хэсэг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байгуулагдаж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Малчдыг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чадавхжуулах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сургалт</a:t>
            </a:r>
            <a:r>
              <a:rPr lang="en-US" cap="none" dirty="0">
                <a:latin typeface="inherit"/>
              </a:rPr>
              <a:t>, </a:t>
            </a:r>
            <a:r>
              <a:rPr lang="en-US" cap="none" dirty="0" err="1">
                <a:latin typeface="inherit"/>
              </a:rPr>
              <a:t>малчдын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зөвлөгөөнийг</a:t>
            </a:r>
            <a:r>
              <a:rPr lang="en-US" cap="none" dirty="0">
                <a:latin typeface="inherit"/>
              </a:rPr>
              <a:t> 2023 </a:t>
            </a:r>
            <a:r>
              <a:rPr lang="en-US" cap="none" dirty="0" err="1">
                <a:latin typeface="inherit"/>
              </a:rPr>
              <a:t>оны</a:t>
            </a:r>
            <a:r>
              <a:rPr lang="en-US" cap="none" dirty="0">
                <a:latin typeface="inherit"/>
              </a:rPr>
              <a:t> 06-р </a:t>
            </a:r>
            <a:r>
              <a:rPr lang="en-US" cap="none" dirty="0" err="1">
                <a:latin typeface="inherit"/>
              </a:rPr>
              <a:t>сарын</a:t>
            </a:r>
            <a:r>
              <a:rPr lang="en-US" cap="none" dirty="0">
                <a:latin typeface="inherit"/>
              </a:rPr>
              <a:t> 14-ны </a:t>
            </a:r>
            <a:r>
              <a:rPr lang="en-US" cap="none" dirty="0" err="1">
                <a:latin typeface="inherit"/>
              </a:rPr>
              <a:t>өдөр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сумын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Соёлын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төвд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зохион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байгууллаа</a:t>
            </a:r>
            <a:r>
              <a:rPr lang="en-US" cap="none" dirty="0">
                <a:latin typeface="inherit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cap="none" dirty="0" err="1">
                <a:latin typeface="inherit"/>
              </a:rPr>
              <a:t>Зөвлөгөөнд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Сумын</a:t>
            </a:r>
            <a:r>
              <a:rPr lang="en-US" cap="none" dirty="0">
                <a:latin typeface="inherit"/>
              </a:rPr>
              <a:t> ИТХ-</a:t>
            </a:r>
            <a:r>
              <a:rPr lang="en-US" cap="none" dirty="0" err="1">
                <a:latin typeface="inherit"/>
              </a:rPr>
              <a:t>ын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дарга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Т.Баасансүрэн</a:t>
            </a:r>
            <a:r>
              <a:rPr lang="en-US" cap="none" dirty="0">
                <a:latin typeface="inherit"/>
              </a:rPr>
              <a:t>, </a:t>
            </a:r>
            <a:r>
              <a:rPr lang="en-US" cap="none" dirty="0" err="1">
                <a:latin typeface="inherit"/>
              </a:rPr>
              <a:t>Сумын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Засаг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дарга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Л.Төмөрчөдөр</a:t>
            </a:r>
            <a:r>
              <a:rPr lang="en-US" cap="none" dirty="0">
                <a:latin typeface="inherit"/>
              </a:rPr>
              <a:t>, </a:t>
            </a:r>
            <a:r>
              <a:rPr lang="en-US" cap="none" dirty="0" err="1">
                <a:latin typeface="inherit"/>
              </a:rPr>
              <a:t>Засаг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даргын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орлогч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Г.Сүхбаатар</a:t>
            </a:r>
            <a:r>
              <a:rPr lang="en-US" cap="none" dirty="0">
                <a:latin typeface="inherit"/>
              </a:rPr>
              <a:t>, </a:t>
            </a:r>
            <a:r>
              <a:rPr lang="en-US" cap="none" dirty="0" err="1">
                <a:latin typeface="inherit"/>
              </a:rPr>
              <a:t>урилгаар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аймгийн</a:t>
            </a:r>
            <a:r>
              <a:rPr lang="en-US" cap="none" dirty="0">
                <a:latin typeface="inherit"/>
              </a:rPr>
              <a:t> ХХААГ-</a:t>
            </a:r>
            <a:r>
              <a:rPr lang="en-US" cap="none" dirty="0" err="1">
                <a:latin typeface="inherit"/>
              </a:rPr>
              <a:t>ын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газар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тариалангийн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албаны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ахлах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агрономч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Б.Цоггэрэл</a:t>
            </a:r>
            <a:r>
              <a:rPr lang="en-US" cap="none" dirty="0">
                <a:latin typeface="inherit"/>
              </a:rPr>
              <a:t>, </a:t>
            </a:r>
            <a:r>
              <a:rPr lang="en-US" cap="none" dirty="0" err="1">
                <a:latin typeface="inherit"/>
              </a:rPr>
              <a:t>Аймгийн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Мал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эмнэлгийн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газрын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дарга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Б.Болдбаатар</a:t>
            </a:r>
            <a:r>
              <a:rPr lang="en-US" cap="none" dirty="0">
                <a:latin typeface="inherit"/>
              </a:rPr>
              <a:t>, </a:t>
            </a:r>
            <a:r>
              <a:rPr lang="en-US" cap="none" dirty="0" err="1">
                <a:latin typeface="inherit"/>
              </a:rPr>
              <a:t>Монгол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Женетик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сервис</a:t>
            </a:r>
            <a:r>
              <a:rPr lang="en-US" cap="none" dirty="0">
                <a:latin typeface="inherit"/>
              </a:rPr>
              <a:t> ХХК-</a:t>
            </a:r>
            <a:r>
              <a:rPr lang="en-US" cap="none" dirty="0" err="1">
                <a:latin typeface="inherit"/>
              </a:rPr>
              <a:t>ны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захирал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Б.Баттулга</a:t>
            </a:r>
            <a:r>
              <a:rPr lang="en-US" cap="none" dirty="0">
                <a:latin typeface="inherit"/>
              </a:rPr>
              <a:t>, </a:t>
            </a:r>
            <a:r>
              <a:rPr lang="en-US" cap="none" dirty="0" err="1">
                <a:latin typeface="inherit"/>
              </a:rPr>
              <a:t>Мон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бийф</a:t>
            </a:r>
            <a:r>
              <a:rPr lang="en-US" cap="none" dirty="0">
                <a:latin typeface="inherit"/>
              </a:rPr>
              <a:t> ХХК-</a:t>
            </a:r>
            <a:r>
              <a:rPr lang="en-US" cap="none" dirty="0" err="1">
                <a:latin typeface="inherit"/>
              </a:rPr>
              <a:t>ны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үйлдвэр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хариуцсан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дарга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Батцэцэг</a:t>
            </a:r>
            <a:r>
              <a:rPr lang="en-US" cap="none" dirty="0">
                <a:latin typeface="inherit"/>
              </a:rPr>
              <a:t>, ХААИС-</a:t>
            </a:r>
            <a:r>
              <a:rPr lang="en-US" cap="none" dirty="0" err="1">
                <a:latin typeface="inherit"/>
              </a:rPr>
              <a:t>ийн</a:t>
            </a:r>
            <a:r>
              <a:rPr lang="en-US" cap="none" dirty="0">
                <a:latin typeface="inherit"/>
              </a:rPr>
              <a:t> МААБС-</a:t>
            </a:r>
            <a:r>
              <a:rPr lang="en-US" cap="none" dirty="0" err="1">
                <a:latin typeface="inherit"/>
              </a:rPr>
              <a:t>ийн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захирал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доктор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Д.Гүрбазар</a:t>
            </a:r>
            <a:r>
              <a:rPr lang="en-US" cap="none" dirty="0">
                <a:latin typeface="inherit"/>
              </a:rPr>
              <a:t>, </a:t>
            </a:r>
            <a:r>
              <a:rPr lang="en-US" cap="none" dirty="0" err="1">
                <a:latin typeface="inherit"/>
              </a:rPr>
              <a:t>Малын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зооноз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өвчин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судлалын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эмч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нар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болон</a:t>
            </a:r>
            <a:r>
              <a:rPr lang="en-US" cap="none" dirty="0">
                <a:latin typeface="inherit"/>
              </a:rPr>
              <a:t> 250 </a:t>
            </a:r>
            <a:r>
              <a:rPr lang="en-US" cap="none" dirty="0" err="1">
                <a:latin typeface="inherit"/>
              </a:rPr>
              <a:t>гаруй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малчид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оролцлоо</a:t>
            </a:r>
            <a:r>
              <a:rPr lang="en-US" cap="none" dirty="0">
                <a:latin typeface="inherit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cap="none" dirty="0" err="1">
                <a:latin typeface="inherit"/>
              </a:rPr>
              <a:t>Зөвлөгөөний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үеэр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Хөдөө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аж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ахуйн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чиглэлээр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орон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нутгаас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болон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Улс</a:t>
            </a:r>
            <a:r>
              <a:rPr lang="en-US" cap="none" dirty="0">
                <a:latin typeface="inherit"/>
              </a:rPr>
              <a:t>, </a:t>
            </a:r>
            <a:r>
              <a:rPr lang="en-US" cap="none" dirty="0" err="1">
                <a:latin typeface="inherit"/>
              </a:rPr>
              <a:t>аймгийн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зүгээс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баримталж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байгаа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бодлого</a:t>
            </a:r>
            <a:r>
              <a:rPr lang="en-US" cap="none" dirty="0">
                <a:latin typeface="inherit"/>
              </a:rPr>
              <a:t>, </a:t>
            </a:r>
            <a:r>
              <a:rPr lang="en-US" cap="none" dirty="0" err="1">
                <a:latin typeface="inherit"/>
              </a:rPr>
              <a:t>хийж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хэрэгжүүлж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байгаа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ажил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үйлчилгээ</a:t>
            </a:r>
            <a:r>
              <a:rPr lang="en-US" cap="none" dirty="0">
                <a:latin typeface="inherit"/>
              </a:rPr>
              <a:t>, </a:t>
            </a:r>
            <a:r>
              <a:rPr lang="en-US" cap="none" dirty="0" err="1">
                <a:latin typeface="inherit"/>
              </a:rPr>
              <a:t>холбогдох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хууль</a:t>
            </a:r>
            <a:r>
              <a:rPr lang="en-US" cap="none" dirty="0">
                <a:latin typeface="inherit"/>
              </a:rPr>
              <a:t>, </a:t>
            </a:r>
            <a:r>
              <a:rPr lang="en-US" cap="none" dirty="0" err="1">
                <a:latin typeface="inherit"/>
              </a:rPr>
              <a:t>дүрэм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журмын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талаарх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танилцуулга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мэдээлэл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хийлээ</a:t>
            </a:r>
            <a:r>
              <a:rPr lang="en-US" cap="none" dirty="0">
                <a:latin typeface="inherit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cap="none" dirty="0" err="1">
                <a:latin typeface="inherit"/>
              </a:rPr>
              <a:t>Мөн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Эрчимжсэн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мал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аж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ахуйн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тухай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ойлголт</a:t>
            </a:r>
            <a:r>
              <a:rPr lang="en-US" cap="none" dirty="0">
                <a:latin typeface="inherit"/>
              </a:rPr>
              <a:t>, </a:t>
            </a:r>
            <a:r>
              <a:rPr lang="en-US" cap="none" dirty="0" err="1">
                <a:latin typeface="inherit"/>
              </a:rPr>
              <a:t>малын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тэжээлийн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төрөл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ангилал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ач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холбогдлын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талаарх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сургалт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мэдээллийг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өгсөн</a:t>
            </a:r>
            <a:r>
              <a:rPr lang="en-US" cap="none" dirty="0">
                <a:latin typeface="inherit"/>
              </a:rPr>
              <a:t>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cap="none" dirty="0" err="1">
                <a:latin typeface="inherit"/>
              </a:rPr>
              <a:t>Үхэр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болон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хонийг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хэрхэн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бордох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арчлах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тэжээллэгийн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норм</a:t>
            </a:r>
            <a:r>
              <a:rPr lang="en-US" cap="none" dirty="0">
                <a:latin typeface="inherit"/>
              </a:rPr>
              <a:t>, </a:t>
            </a:r>
            <a:r>
              <a:rPr lang="en-US" cap="none" dirty="0" err="1">
                <a:latin typeface="inherit"/>
              </a:rPr>
              <a:t>цаашид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мал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аж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ахуйн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хөгжлийн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чиг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хандлага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хаашаа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хэрхэн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явж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байгаа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талаар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туршлага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бүхий</a:t>
            </a:r>
            <a:r>
              <a:rPr lang="en-US" cap="none" dirty="0">
                <a:latin typeface="inherit"/>
              </a:rPr>
              <a:t> ААН-</a:t>
            </a:r>
            <a:r>
              <a:rPr lang="en-US" cap="none" dirty="0" err="1">
                <a:latin typeface="inherit"/>
              </a:rPr>
              <a:t>ийг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урьж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мэдээ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мэдээллийг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хүргэн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ажиллалаа</a:t>
            </a:r>
            <a:r>
              <a:rPr lang="en-US" cap="none" dirty="0">
                <a:latin typeface="inherit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cap="none" dirty="0" err="1">
                <a:latin typeface="inherit"/>
              </a:rPr>
              <a:t>Зөвлөгөөнөөс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гарсан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зөвлөмж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цаашид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анхаарах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асуудал</a:t>
            </a:r>
            <a:r>
              <a:rPr lang="en-US" cap="none" dirty="0">
                <a:latin typeface="inherit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cap="none" dirty="0">
                <a:latin typeface="inherit"/>
              </a:rPr>
              <a:t>1. </a:t>
            </a:r>
            <a:r>
              <a:rPr lang="en-US" cap="none" dirty="0" err="1">
                <a:latin typeface="inherit"/>
              </a:rPr>
              <a:t>Малчдыг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чадавхжуулах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сургалтыг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жилдээ</a:t>
            </a:r>
            <a:r>
              <a:rPr lang="en-US" cap="none" dirty="0">
                <a:latin typeface="inherit"/>
              </a:rPr>
              <a:t> 2-с </a:t>
            </a:r>
            <a:r>
              <a:rPr lang="en-US" cap="none" dirty="0" err="1">
                <a:latin typeface="inherit"/>
              </a:rPr>
              <a:t>доошгүй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удаа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зохион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байгуулах</a:t>
            </a:r>
            <a:r>
              <a:rPr lang="en-US" cap="none" dirty="0">
                <a:latin typeface="inherit"/>
              </a:rPr>
              <a:t>, </a:t>
            </a:r>
            <a:r>
              <a:rPr lang="en-US" cap="none" dirty="0" err="1">
                <a:latin typeface="inherit"/>
              </a:rPr>
              <a:t>Улс</a:t>
            </a:r>
            <a:r>
              <a:rPr lang="en-US" cap="none" dirty="0">
                <a:latin typeface="inherit"/>
              </a:rPr>
              <a:t>, </a:t>
            </a:r>
            <a:r>
              <a:rPr lang="en-US" cap="none" dirty="0" err="1">
                <a:latin typeface="inherit"/>
              </a:rPr>
              <a:t>аймаг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сумаас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зохион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байгуулж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буй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сургалтад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малчдыг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хамруулах</a:t>
            </a:r>
            <a:endParaRPr lang="en-US" cap="none" dirty="0">
              <a:latin typeface="inherit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cap="none" dirty="0">
                <a:latin typeface="inherit"/>
              </a:rPr>
              <a:t>2. </a:t>
            </a:r>
            <a:r>
              <a:rPr lang="en-US" cap="none" dirty="0" err="1">
                <a:latin typeface="inherit"/>
              </a:rPr>
              <a:t>Эрчимжсэн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аж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ахуй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эрхэлж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байгаа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малчид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фермерүүдийн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сайн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туршлагыг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судлах</a:t>
            </a:r>
            <a:r>
              <a:rPr lang="en-US" cap="none" dirty="0">
                <a:latin typeface="inherit"/>
              </a:rPr>
              <a:t>, </a:t>
            </a:r>
            <a:r>
              <a:rPr lang="en-US" cap="none" dirty="0" err="1">
                <a:latin typeface="inherit"/>
              </a:rPr>
              <a:t>практик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дадлага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хийх</a:t>
            </a:r>
            <a:endParaRPr lang="en-US" cap="none" dirty="0">
              <a:latin typeface="inherit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cap="none" dirty="0">
                <a:latin typeface="inherit"/>
              </a:rPr>
              <a:t>3. </a:t>
            </a:r>
            <a:r>
              <a:rPr lang="en-US" cap="none" dirty="0" err="1">
                <a:latin typeface="inherit"/>
              </a:rPr>
              <a:t>Өсвөр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насны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үржлийн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малыг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цөм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сүргийн</a:t>
            </a:r>
            <a:r>
              <a:rPr lang="en-US" cap="none" dirty="0">
                <a:latin typeface="inherit"/>
              </a:rPr>
              <a:t> 5-с </a:t>
            </a:r>
            <a:r>
              <a:rPr lang="en-US" cap="none" dirty="0" err="1">
                <a:latin typeface="inherit"/>
              </a:rPr>
              <a:t>доошгүй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хувьд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нутагшуулах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тал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дээр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анхаарах</a:t>
            </a:r>
            <a:r>
              <a:rPr lang="en-US" cap="none" dirty="0">
                <a:latin typeface="inherit"/>
              </a:rPr>
              <a:t>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cap="none" dirty="0">
                <a:latin typeface="inherit"/>
              </a:rPr>
              <a:t>4. </a:t>
            </a:r>
            <a:r>
              <a:rPr lang="en-US" cap="none" dirty="0" err="1">
                <a:latin typeface="inherit"/>
              </a:rPr>
              <a:t>Бэлчээрийн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доройтлыг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бууруулах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мал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аж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ахуйг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эрсдэлээс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хамгаалахын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тулд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малын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тэжээлийг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ургамлыг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тариалах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ажлыг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цаашид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үргэлжлүүлэн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дэмжих</a:t>
            </a:r>
            <a:endParaRPr lang="en-US" cap="none" dirty="0">
              <a:latin typeface="inherit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cap="none" dirty="0">
                <a:latin typeface="inherit"/>
              </a:rPr>
              <a:t>5. </a:t>
            </a:r>
            <a:r>
              <a:rPr lang="en-US" cap="none" dirty="0" err="1">
                <a:latin typeface="inherit"/>
              </a:rPr>
              <a:t>Малын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эрүүл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мэндийг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хамгаалах</a:t>
            </a:r>
            <a:r>
              <a:rPr lang="en-US" cap="none" dirty="0">
                <a:latin typeface="inherit"/>
              </a:rPr>
              <a:t>, </a:t>
            </a:r>
            <a:r>
              <a:rPr lang="en-US" cap="none" dirty="0" err="1">
                <a:latin typeface="inherit"/>
              </a:rPr>
              <a:t>хүнсний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аюулгүй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байдлыг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хангах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хүрээнд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мал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эмнэлгийн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ажлыг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сайжруулах</a:t>
            </a:r>
            <a:r>
              <a:rPr lang="en-US" cap="none" dirty="0">
                <a:latin typeface="inherit"/>
              </a:rPr>
              <a:t>, </a:t>
            </a:r>
            <a:r>
              <a:rPr lang="en-US" cap="none" dirty="0" err="1">
                <a:latin typeface="inherit"/>
              </a:rPr>
              <a:t>малчдын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үүрэг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оролцоог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нэмэгдүүлэх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санал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санаачилгууд</a:t>
            </a:r>
            <a:r>
              <a:rPr lang="en-US" cap="none" dirty="0">
                <a:latin typeface="inherit"/>
              </a:rPr>
              <a:t> </a:t>
            </a:r>
            <a:r>
              <a:rPr lang="en-US" cap="none" dirty="0" err="1">
                <a:latin typeface="inherit"/>
              </a:rPr>
              <a:t>гарлаа</a:t>
            </a:r>
            <a:r>
              <a:rPr lang="en-US" cap="none" dirty="0">
                <a:latin typeface="inherit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cap="none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AutoShape 9" descr="data:image/svg+xml,%3Csvg%20fill='none'%20xmlns='http://www.w3.org/2000/svg'%20viewBox='0%200%2016%2016'%3E%3Cpath%20d='M16.0001%207.9996c0%204.418-3.5815%207.9996-7.9995%207.9996S.001%2012.4176.001%207.9996%203.5825%200%208.0006%200C12.4186%200%2016%203.5815%2016%207.9996Z'%20fill='url(%23paint0_linear_15251_63610)'/%3E%3Cpath%20d='M16.0001%207.9996c0%204.418-3.5815%207.9996-7.9995%207.9996S.001%2012.4176.001%207.9996%203.5825%200%208.0006%200C12.4186%200%2016%203.5815%2016%207.9996Z'%20fill='url(%23paint1_radial_15251_63610)'/%3E%3Cpath%20d='M16.0001%207.9996c0%204.418-3.5815%207.9996-7.9995%207.9996S.001%2012.4176.001%207.9996%203.5825%200%208.0006%200C12.4186%200%2016%203.5815%2016%207.9996Z'%20fill='url(%23paint2_radial_15251_63610)'%20fill-opacity='.5'/%3E%3Cpath%20d='M7.3014%203.8662a.6974.6974%200%200%201%20.6974-.6977c.6742%200%201.2207.5465%201.2207%201.2206v1.7464a.101.101%200%200%200%20.101.101h1.7953c.992%200%201.7232.9273%201.4917%201.892l-.4572%201.9047a2.301%202.301%200%200%201-2.2374%201.764H6.9185a.5752.5752%200%200%201-.5752-.5752V7.7384c0-.4168.097-.8278.2834-1.2005l.2856-.5712a3.6878%203.6878%200%200%200%20.3893-1.6509l-.0002-.4496ZM4.367%207a.767.767%200%200%200-.7669.767v3.2598a.767.767%200%200%200%20.767.767h.767a.3835.3835%200%200%200%20.3835-.3835V7.3835A.3835.3835%200%200%200%205.134%207h-.767Z'%20fill='%23fff'/%3E%3Cdefs%3E%3CradialGradient%20id='paint1_radial_15251_63610'%20cx='0'%20cy='0'%20r='1'%20gradientUnits='userSpaceOnUse'%20gradientTransform='rotate(90%20.0005%208)%20scale(7.99958)'%3E%3Cstop%20offset='.5618'%20stop-color='%230866FF'%20stop-opacity='0'/%3E%3Cstop%20offset='1'%20stop-color='%230866FF'%20stop-opacity='.1'/%3E%3C/radialGradient%3E%3CradialGradient%20id='paint2_radial_15251_63610'%20cx='0'%20cy='0'%20r='1'%20gradientUnits='userSpaceOnUse'%20gradientTransform='rotate(45%20-4.5257%2010.9237)%20scale(10.1818)'%3E%3Cstop%20offset='.3143'%20stop-color='%2302ADFC'/%3E%3Cstop%20offset='1'%20stop-color='%2302ADFC'%20stop-opacity='0'/%3E%3C/radialGradient%3E%3ClinearGradient%20id='paint0_linear_15251_63610'%20x1='2.3989'%20y1='2.3999'%20x2='13.5983'%20y2='13.5993'%20gradientUnits='userSpaceOnUse'%3E%3Cstop%20stop-color='%2302ADFC'/%3E%3Cstop%20offset='.5'%20stop-color='%230866FF'/%3E%3Cstop%20offset='1'%20stop-color='%232B7EFF'/%3E%3C/linearGradient%3E%3C/defs%3E%3C/svg%3E"/>
          <p:cNvSpPr>
            <a:spLocks noChangeAspect="1" noChangeArrowheads="1"/>
          </p:cNvSpPr>
          <p:nvPr/>
        </p:nvSpPr>
        <p:spPr bwMode="auto">
          <a:xfrm>
            <a:off x="38100" y="794702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8" y="0"/>
            <a:ext cx="1327765" cy="139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3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EE8011"/>
      </a:accent1>
      <a:accent2>
        <a:srgbClr val="CEC079"/>
      </a:accent2>
      <a:accent3>
        <a:srgbClr val="93A569"/>
      </a:accent3>
      <a:accent4>
        <a:srgbClr val="69A58B"/>
      </a:accent4>
      <a:accent5>
        <a:srgbClr val="6DAABD"/>
      </a:accent5>
      <a:accent6>
        <a:srgbClr val="B24A4B"/>
      </a:accent6>
      <a:hlink>
        <a:srgbClr val="EE8E11"/>
      </a:hlink>
      <a:folHlink>
        <a:srgbClr val="BFAE7F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686B1E04-F35C-4AB5-985D-0C358CA110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2385</TotalTime>
  <Words>1006</Words>
  <Application>Microsoft Office PowerPoint</Application>
  <PresentationFormat>Widescreen</PresentationFormat>
  <Paragraphs>113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Impact</vt:lpstr>
      <vt:lpstr>inherit</vt:lpstr>
      <vt:lpstr>Times New Roman</vt:lpstr>
      <vt:lpstr>Main Event</vt:lpstr>
      <vt:lpstr>               ТӨВ АЙМГИЙН СЭРГЭЛЭН СУМЫН 2023 ОНД ОРОН НУТГИЙН ХӨГЖЛИЙН САНГИЙН ХӨРӨНГӨӨР ХИЙГДСЭН АЖЛУУД</vt:lpstr>
      <vt:lpstr>ТӨВ АЙМГИЙН СЭРГЭЛЭН СУМЫН 2023 ОНД ОРОН НУТГИЙН ХӨГЖЛИЙН САНГИЙН ХӨРӨНГӨӨР ХИЙГДСЭН АЖЛУУД</vt:lpstr>
      <vt:lpstr>ТӨВ АЙМГИЙН СЭРГЭЛЭН СУМЫН 2023 ОНД ОРОН НУТГИЙН ХӨГЖЛИЙН САНГИЙН ХӨРӨНГӨӨР ХИЙГДСЭН АЖЛУУД</vt:lpstr>
      <vt:lpstr>ТӨВ АЙМГИЙН СЭРГЭЛЭН СУМЫН 2023 ОНД ОРОН НУТГИЙН ХӨГЖЛИЙН САНГИЙН ХӨРӨНГӨӨР ХИЙГДСЭН АЖЛУУД</vt:lpstr>
      <vt:lpstr>ТӨВ АЙМГИЙН СЭРГЭЛЭН СУМЫН 2023 ОНД ОРОН НУТГИЙН ХӨГЖЛИЙН САНГИЙН ХӨРӨНГӨӨР ХИЙГДСЭН АЖЛУУД</vt:lpstr>
      <vt:lpstr>ТӨВ АЙМГИЙН СЭРГЭЛЭН СУМЫН 2023 ОНД ОРОН НУТГИЙН ХӨГЖЛИЙН САНГИЙН ХӨРӨНГӨӨР ХИЙГДСЭН АЖЛУУД</vt:lpstr>
      <vt:lpstr>ТӨВ АЙМГИЙН СЭРГЭЛЭН СУМЫН 2023 ОНД ОРОН НУТГИЙН ХӨГЖЛИЙН САНГИЙН ХӨРӨНГӨӨР ХИЙГДСЭН АЖЛУУД</vt:lpstr>
      <vt:lpstr>ТӨВ АЙМГИЙН СЭРГЭЛЭН СУМЫН 2023 ОНД ОРОН НУТГИЙН ХӨГЖЛИЙН САНГИЙН ХӨРӨНГӨӨР ХИЙГДСЭН АЖЛУУД</vt:lpstr>
      <vt:lpstr>ТӨВ АЙМГИЙН СЭРГЭЛЭН СУМЫН 2023 ОНД ОРОН НУТГИЙН ХӨГЖЛИЙН САНГИЙН ХӨРӨНГӨӨР ХИЙГДСЭН АЖЛУУД   Иргэдийг эрүүл мэндийн үзлэгт хамруулах– 6,200,0мянган төгрөг зарцуулсан</vt:lpstr>
      <vt:lpstr>ТӨВ АЙМГИЙН СЭРГЭЛЭН СУМЫН 2023 ОНД ОРОН НУТГИЙН ХӨГЖЛИЙН САНГИЙН ХӨРӨНГӨӨР ХИЙГДСЭН АЖЛУУД  Иргэдийг эрүүл мэндийн үзлэгт хамруулах– 6,200,0мянган </vt:lpstr>
      <vt:lpstr>ТӨВ АЙМГИЙН СЭРГЭЛЭН СУМЫН 2023 ОНД ОРОН НУТГИЙН ХӨГЖЛИЙН САНГИЙН ХӨРӨНГӨӨР ХИЙГДСЭН АЖЛУУД   Иргэдийг эрүүл мэндийн үзлэгт хамруулах– 6,200,0мянган</vt:lpstr>
      <vt:lpstr>ТӨВ АЙМГИЙН СЭРГЭЛЭН СУМЫН 2023 ОНД ОРОН НУТГИЙН ХӨГЖЛИЙН САНГИЙН ХӨРӨНГӨӨР ХИЙГДСЭН АЖЛУУД</vt:lpstr>
      <vt:lpstr>ТӨВ АЙМГИЙН СЭРГЭЛЭН СУМЫН 2023 ОНД ОРОН НУТГИЙН ХӨГЖЛИЙН САНГИЙН ХӨРӨНГӨӨР ХИЙГДСЭН АЖЛУУД</vt:lpstr>
      <vt:lpstr>ТӨВ АЙМГИЙН СЭРГЭЛЭН СУМЫН 2023 ОНД ОРОН НУТГИЙН ХӨГЖЛИЙН САНГИЙН ХӨРӨНГӨӨР ХИЙГДСЭН АЖЛУУД</vt:lpstr>
      <vt:lpstr>              ТӨВ АЙМГИЙН СЭРГЭЛЭН СУМЫН 2023 ОНД ОРОН НУТГИЙН ХӨГЖЛИЙН САНГИЙН           хөрөнгөөр  ХИЙГДСЭН АЖЛУУД</vt:lpstr>
      <vt:lpstr>ТӨВ АЙМГИЙН СЭРГЭЛЭН СУМЫН 2023 ОНД ОРОН НУТГИЙН ХӨГЖЛИЙН САНГИЙН ХӨРӨНГӨӨР ХИЙГДСЭН АЖЛУУД -Иргэдийг эрүүл мэндийн үзлэгт хамруулах ажлын хүрээнд багийн өдөрлөг тэмцээнийг 2 төрлөөр зохион байгуулагдаж төрөл тус бүр дээр эхний 2байр эзлүүлэн мөнгөн урамшууллаар урамшуулсан</vt:lpstr>
      <vt:lpstr>     ТӨВ АЙМГИЙН СЭРГЭЛЭН СУМЫН 2023 ОНД ОРОН НУТГИЙН ХӨГЖЛИЙН САНГИЙН           хөрөнгөөр  ХИЙГДСЭН АЖЛУУД</vt:lpstr>
      <vt:lpstr>ТӨВ АЙМГИЙН СЭРГЭЛЭН СУМЫН 2023 ОНД ОРОН НУТГИЙН ХӨГЖЛИЙН САНГИЙН           хөрөнгөөр  ХИЙГДСЭН АЖЛУУД</vt:lpstr>
      <vt:lpstr>ТӨВ АЙМГИЙН СЭРГЭЛЭН СУМЫН 2023 ОНД ОРОН НУТГИЙН ХӨГЖЛИЙН САНГИЙН           хөрөнгөөр  ХИЙГДСЭН АЖЛУУД</vt:lpstr>
    </vt:vector>
  </TitlesOfParts>
  <Company>Asuult.net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ТӨВ АЙМГИЙН СЭРГЭЛЭН СУМЫН 2023 ОНД ОРОН НУТГИЙН ХӨГЖЛИЙН САНГИЙН ХӨРӨНГӨӨР ХИЙГДСЭН АЖЛУУД</dc:title>
  <dc:creator>gantuya putewjaw</dc:creator>
  <cp:lastModifiedBy>gantuya putewjaw</cp:lastModifiedBy>
  <cp:revision>45</cp:revision>
  <cp:lastPrinted>2024-04-03T09:14:14Z</cp:lastPrinted>
  <dcterms:created xsi:type="dcterms:W3CDTF">2024-02-09T01:28:32Z</dcterms:created>
  <dcterms:modified xsi:type="dcterms:W3CDTF">2024-04-03T10:02:20Z</dcterms:modified>
</cp:coreProperties>
</file>