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534194"/>
            <a:ext cx="9677157" cy="3507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4400" dirty="0" smtClean="0">
                <a:solidFill>
                  <a:srgbClr val="00B0F0"/>
                </a:solidFill>
              </a:rPr>
              <a:t>ТӨВ АЙМГИЙН СЭРГЭЛЭН СУМЫН ОРОН НУТГИЙН ХӨГЖЛИЙН САНГИЙН ХӨРӨНГӨӨР 2021 ОНД ХИЙСЭН АЖЛЫН ТАЙЛАН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25" y="322217"/>
            <a:ext cx="5068389" cy="17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850" y="383178"/>
            <a:ext cx="7802255" cy="748936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750423"/>
            <a:ext cx="9459442" cy="4537166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4-Наадмын талбайн үлдэгдэл-27,759,9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06218"/>
            <a:ext cx="1567540" cy="1407357"/>
          </a:xfrm>
          <a:prstGeom prst="rect">
            <a:avLst/>
          </a:prstGeom>
        </p:spPr>
      </p:pic>
      <p:pic>
        <p:nvPicPr>
          <p:cNvPr id="5" name="Content Placeholder 3" descr="C:\Users\User 2\Desktop\131653083_713891832595312_6975617736729514910_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8" y="2194559"/>
            <a:ext cx="5175249" cy="415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13" y="2116183"/>
            <a:ext cx="4704945" cy="42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474" y="346628"/>
            <a:ext cx="7759337" cy="748936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637211"/>
            <a:ext cx="9581362" cy="4824549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5-Гэрэлтүүлгийн </a:t>
            </a:r>
            <a:r>
              <a:rPr lang="mn-MN" dirty="0" smtClean="0">
                <a:solidFill>
                  <a:schemeClr val="tx1"/>
                </a:solidFill>
              </a:rPr>
              <a:t>зардалд-1,677,9мян,төгрөг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mn-MN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06218"/>
            <a:ext cx="1567540" cy="1407357"/>
          </a:xfrm>
          <a:prstGeom prst="rect">
            <a:avLst/>
          </a:prstGeom>
        </p:spPr>
      </p:pic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" y="2203268"/>
            <a:ext cx="5329646" cy="43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7" y="2203268"/>
            <a:ext cx="4998720" cy="44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189" y="296090"/>
            <a:ext cx="7794171" cy="1045030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2675"/>
            <a:ext cx="9563946" cy="42386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    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2021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онд Орон нутгийн хөгжлийн санд Итгэлцүүрээр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759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,6мян,төгрөг ТА-3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төслөөс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11,448,0мян,төгрөг, Дэмжлэг 3,029,6мян.төгрөг АМХайгуулын Тусгай зөвшөөрлөөс 4,421,8мян,төгрөг АМТусгай зөвшөөрлөөс 17,784,6мян,төгрөг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нийт 70,443,6мянган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төгрөг байхаар батлагдсан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байсан.Зардлыг </a:t>
            </a:r>
            <a:r>
              <a:rPr lang="mn-M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 ажилд </a:t>
            </a:r>
            <a:r>
              <a:rPr lang="mn-MN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хийгдэхээр батлагдсан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: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 smtClean="0">
                <a:latin typeface="+mj-lt"/>
                <a:cs typeface="Times New Roman" panose="02020603050405020304" pitchFamily="18" charset="0"/>
              </a:rPr>
              <a:t>                                    –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Гэрэлтүүлгийн урсгал зардалд – 1,677,9мянган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төгрөг</a:t>
            </a:r>
            <a:endParaRPr lang="mn-MN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                                   - Явуулын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чингэлэг авах зардалд -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14,500,0мянган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төгрөг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 smtClean="0">
                <a:latin typeface="+mj-lt"/>
                <a:cs typeface="Times New Roman" panose="02020603050405020304" pitchFamily="18" charset="0"/>
              </a:rPr>
              <a:t>                                    - Сумын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төвийн мал усалдаг худгын цахим төхөөрөмжийн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     зардалд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-  9,000,0мянган төгрөг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 smtClean="0">
                <a:latin typeface="+mj-lt"/>
                <a:cs typeface="Times New Roman" panose="02020603050405020304" pitchFamily="18" charset="0"/>
              </a:rPr>
              <a:t>                                    - Худгийн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дулаалганд – 5,500,0мянган төгрөг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>
                <a:latin typeface="+mj-lt"/>
                <a:cs typeface="Times New Roman" panose="02020603050405020304" pitchFamily="18" charset="0"/>
              </a:rPr>
              <a:t>                                   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- Худаг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хашаажуулахад – 9,500,0мянган төгрөг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n-MN" dirty="0">
                <a:latin typeface="+mj-lt"/>
                <a:cs typeface="Times New Roman" panose="02020603050405020304" pitchFamily="18" charset="0"/>
              </a:rPr>
              <a:t>                                   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- Наадмын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талбайн үлдэгдэлд – 27,759,9мянган төгрөгөөр </a:t>
            </a:r>
            <a:r>
              <a:rPr lang="mn-MN" dirty="0" smtClean="0">
                <a:latin typeface="+mj-lt"/>
                <a:cs typeface="Times New Roman" panose="02020603050405020304" pitchFamily="18" charset="0"/>
              </a:rPr>
              <a:t>зарцуулах </a:t>
            </a:r>
            <a:r>
              <a:rPr lang="mn-MN" dirty="0">
                <a:latin typeface="+mj-lt"/>
                <a:cs typeface="Times New Roman" panose="02020603050405020304" pitchFamily="18" charset="0"/>
              </a:rPr>
              <a:t>байна.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0" y="296090"/>
            <a:ext cx="1567540" cy="14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771" y="296091"/>
            <a:ext cx="6966232" cy="923109"/>
          </a:xfrm>
        </p:spPr>
        <p:txBody>
          <a:bodyPr/>
          <a:lstStyle/>
          <a:p>
            <a:pPr algn="ctr"/>
            <a:r>
              <a:rPr lang="mn-MN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6" y="984069"/>
            <a:ext cx="10877003" cy="2281645"/>
          </a:xfrm>
        </p:spPr>
        <p:txBody>
          <a:bodyPr>
            <a:normAutofit fontScale="25000" lnSpcReduction="20000"/>
          </a:bodyPr>
          <a:lstStyle/>
          <a:p>
            <a:pPr algn="l"/>
            <a:endParaRPr lang="mn-MN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l"/>
            <a:r>
              <a:rPr lang="mn-MN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ОНХСангийн 2020 оны шилжих үлдэгдэл 5,900,0мянган төгрөг батлагдсан.</a:t>
            </a:r>
          </a:p>
          <a:p>
            <a:pPr algn="l"/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Үүнийг: -Гэрэлтүүлгийн урсгал засварын зардалд-1,900,0мянган төгрөг</a:t>
            </a:r>
          </a:p>
          <a:p>
            <a:pPr algn="l"/>
            <a:r>
              <a:rPr lang="mn-MN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-ЗДТГ-ын ажлын албаны машины засварт -4,000,0мянган төгрөг зарцуулах эрх аван зарцуулсан.</a:t>
            </a:r>
          </a:p>
          <a:p>
            <a:pPr algn="l"/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Ингээд </a:t>
            </a:r>
            <a:r>
              <a:rPr lang="mn-MN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бүхэндээ хийгдсэн ажлаас танилцуулбал:</a:t>
            </a:r>
          </a:p>
          <a:p>
            <a:pPr algn="l"/>
            <a:r>
              <a:rPr lang="mn-MN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Явуулын чингэлэг </a:t>
            </a:r>
            <a:r>
              <a:rPr lang="mn-MN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14,500,0мян,төгрөг</a:t>
            </a:r>
          </a:p>
          <a:p>
            <a:pPr algn="l"/>
            <a:endParaRPr lang="mn-MN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0" y="296090"/>
            <a:ext cx="1567540" cy="1407357"/>
          </a:xfrm>
          <a:prstGeom prst="rect">
            <a:avLst/>
          </a:prstGeom>
        </p:spPr>
      </p:pic>
      <p:pic>
        <p:nvPicPr>
          <p:cNvPr id="5" name="Content Placeholder 4" descr="C:\Users\User 2\Downloads\218628484_2732609113697843_3888709903473856960_n (1)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" r="738" b="-361"/>
          <a:stretch/>
        </p:blipFill>
        <p:spPr bwMode="auto">
          <a:xfrm>
            <a:off x="461557" y="2838994"/>
            <a:ext cx="10528660" cy="4019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718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73" y="470264"/>
            <a:ext cx="7767421" cy="809897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58" y="1776548"/>
            <a:ext cx="9738116" cy="4894217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2. Худгийн дулаалганд-8,005,8мян,төгрөг зарцуулсан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2" y="202012"/>
            <a:ext cx="1567540" cy="1407357"/>
          </a:xfrm>
          <a:prstGeom prst="rect">
            <a:avLst/>
          </a:prstGeom>
        </p:spPr>
      </p:pic>
      <p:pic>
        <p:nvPicPr>
          <p:cNvPr id="5" name="Picture 2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9" y="2299063"/>
            <a:ext cx="5636378" cy="4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 2\Desktop\261035998_608722677223144_4629512396167966240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17" y="2299063"/>
            <a:ext cx="4798423" cy="419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23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434" y="505097"/>
            <a:ext cx="8281851" cy="705393"/>
          </a:xfrm>
        </p:spPr>
        <p:txBody>
          <a:bodyPr>
            <a:noAutofit/>
          </a:bodyPr>
          <a:lstStyle/>
          <a:p>
            <a:pPr algn="ctr"/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811383"/>
            <a:ext cx="10190962" cy="4685211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3-Худгийг хашаажуулахад-9,500,0мян,төгрөг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2" y="202012"/>
            <a:ext cx="1567540" cy="1407357"/>
          </a:xfrm>
          <a:prstGeom prst="rect">
            <a:avLst/>
          </a:prstGeom>
        </p:spPr>
      </p:pic>
      <p:pic>
        <p:nvPicPr>
          <p:cNvPr id="5" name="Picture 4" descr="No description available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86148"/>
            <a:ext cx="5052906" cy="431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 2\Desktop\248648382_211201394479516_9167746536158038774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386148"/>
            <a:ext cx="5077097" cy="4221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11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226" y="383178"/>
            <a:ext cx="7096859" cy="801188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626786"/>
            <a:ext cx="8596668" cy="4704345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3-Худгийг хашаажуулахад-9,500,0мян,төгрөг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219429"/>
            <a:ext cx="1567540" cy="1407357"/>
          </a:xfrm>
          <a:prstGeom prst="rect">
            <a:avLst/>
          </a:prstGeom>
        </p:spPr>
      </p:pic>
      <p:pic>
        <p:nvPicPr>
          <p:cNvPr id="7" name="Picture 7" descr="260170663_996775947718714_1575992860023661752_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2194560"/>
            <a:ext cx="5146766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2194560"/>
            <a:ext cx="5120640" cy="44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17715"/>
            <a:ext cx="8020594" cy="766354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37211"/>
            <a:ext cx="9354939" cy="4798423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3-Худгийг хашаажуулахад-9,500,0мян,төгрөг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06218"/>
            <a:ext cx="1567540" cy="1407357"/>
          </a:xfrm>
          <a:prstGeom prst="rect">
            <a:avLst/>
          </a:prstGeom>
        </p:spPr>
      </p:pic>
      <p:pic>
        <p:nvPicPr>
          <p:cNvPr id="5" name="Content Placeholder 3" descr="C:\Users\User 2\Desktop\261073894_281073663971441_6582756431432262656_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4" y="2029097"/>
            <a:ext cx="5236699" cy="440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 2\Desktop\260170663_996775947718714_1575992860023661752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52" y="1924594"/>
            <a:ext cx="5353051" cy="4511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48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513807"/>
            <a:ext cx="8159931" cy="766353"/>
          </a:xfrm>
        </p:spPr>
        <p:txBody>
          <a:bodyPr>
            <a:normAutofit/>
          </a:bodyPr>
          <a:lstStyle/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89463"/>
            <a:ext cx="9346231" cy="4685211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3-Худгийг хашаажуулахад-9,500,0мян,төгрөг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06218"/>
            <a:ext cx="1567540" cy="1407357"/>
          </a:xfrm>
          <a:prstGeom prst="rect">
            <a:avLst/>
          </a:prstGeom>
        </p:spPr>
      </p:pic>
      <p:pic>
        <p:nvPicPr>
          <p:cNvPr id="5" name="Content Placeholder 5" descr="C:\Users\User 2\Desktop\259166746_2372949436174745_6037999729945244085_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3" y="2168434"/>
            <a:ext cx="9345702" cy="420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01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3" y="400595"/>
            <a:ext cx="8229599" cy="705394"/>
          </a:xfrm>
        </p:spPr>
        <p:txBody>
          <a:bodyPr>
            <a:norm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СЭРГЭЛЭН СУМЫН ОРОН НУТГИЙН ХӨГЖЛИЙН САНГИЙН ХӨРӨНГӨӨР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ХИЙГДСЭН АЖИЛ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663338"/>
            <a:ext cx="9537817" cy="4667794"/>
          </a:xfrm>
        </p:spPr>
        <p:txBody>
          <a:bodyPr/>
          <a:lstStyle/>
          <a:p>
            <a:r>
              <a:rPr lang="mn-MN" dirty="0">
                <a:solidFill>
                  <a:schemeClr val="tx1"/>
                </a:solidFill>
              </a:rPr>
              <a:t>4-Наадмын талбайн </a:t>
            </a:r>
            <a:r>
              <a:rPr lang="mn-MN" dirty="0" smtClean="0">
                <a:solidFill>
                  <a:schemeClr val="tx1"/>
                </a:solidFill>
              </a:rPr>
              <a:t>үлдэгдэл-27,759,9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06218"/>
            <a:ext cx="1567540" cy="1407357"/>
          </a:xfrm>
          <a:prstGeom prst="rect">
            <a:avLst/>
          </a:prstGeom>
        </p:spPr>
      </p:pic>
      <p:pic>
        <p:nvPicPr>
          <p:cNvPr id="5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2035055"/>
            <a:ext cx="5517058" cy="46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7" y="2035055"/>
            <a:ext cx="4746172" cy="46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322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295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Facet</vt:lpstr>
      <vt:lpstr>PowerPoint Presentation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  <vt:lpstr>СЭРГЭЛЭН СУМЫН ОРОН НУТГИЙН ХӨГЖЛИЙН САНГИЙН ХӨРӨНГӨӨР 2021 ОНД ХИЙГДСЭН АЖИЛ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СЭРГЭЛЭН СУМЫН ОРОН НУТГИЙН ХӨГЖЛИЙН САНГИЙН ХӨРӨНГӨӨР 2021 ОНД ХИЙГДСЭН АЖИЛ</dc:title>
  <dc:creator>User 2</dc:creator>
  <cp:lastModifiedBy>User 2</cp:lastModifiedBy>
  <cp:revision>16</cp:revision>
  <dcterms:created xsi:type="dcterms:W3CDTF">2022-01-13T06:33:02Z</dcterms:created>
  <dcterms:modified xsi:type="dcterms:W3CDTF">2022-01-25T04:22:24Z</dcterms:modified>
</cp:coreProperties>
</file>