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6" r:id="rId2"/>
    <p:sldId id="277" r:id="rId3"/>
    <p:sldId id="319" r:id="rId4"/>
    <p:sldId id="320" r:id="rId5"/>
    <p:sldId id="321" r:id="rId6"/>
    <p:sldId id="322" r:id="rId7"/>
    <p:sldId id="287" r:id="rId8"/>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2888" autoAdjust="0"/>
  </p:normalViewPr>
  <p:slideViewPr>
    <p:cSldViewPr snapToGrid="0">
      <p:cViewPr varScale="1">
        <p:scale>
          <a:sx n="64" d="100"/>
          <a:sy n="64" d="100"/>
        </p:scale>
        <p:origin x="870"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B27E5E50-8F95-43A1-9789-7E854283110D}" type="datetimeFigureOut">
              <a:rPr lang="en-US" smtClean="0"/>
              <a:pPr/>
              <a:t>11/2/2021</a:t>
            </a:fld>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C1C573CD-5DD6-4865-AE66-BA3B96E980EF}" type="slidenum">
              <a:rPr lang="en-US" smtClean="0"/>
              <a:pPr/>
              <a:t>‹#›</a:t>
            </a:fld>
            <a:endParaRPr lang="en-US"/>
          </a:p>
        </p:txBody>
      </p:sp>
    </p:spTree>
    <p:extLst>
      <p:ext uri="{BB962C8B-B14F-4D97-AF65-F5344CB8AC3E}">
        <p14:creationId xmlns:p14="http://schemas.microsoft.com/office/powerpoint/2010/main" val="373085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9CEC0419-283E-4408-B9B7-298ADE9B40AF}" type="datetimeFigureOut">
              <a:rPr lang="en-US" smtClean="0"/>
              <a:pPr/>
              <a:t>11/2/2021</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0485D2F-6ABD-43FB-B684-A7BDD2444C7D}" type="slidenum">
              <a:rPr lang="en-US" smtClean="0"/>
              <a:pPr/>
              <a:t>‹#›</a:t>
            </a:fld>
            <a:endParaRPr lang="en-US"/>
          </a:p>
        </p:txBody>
      </p:sp>
    </p:spTree>
    <p:extLst>
      <p:ext uri="{BB962C8B-B14F-4D97-AF65-F5344CB8AC3E}">
        <p14:creationId xmlns:p14="http://schemas.microsoft.com/office/powerpoint/2010/main" val="365363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85D2F-6ABD-43FB-B684-A7BDD2444C7D}" type="slidenum">
              <a:rPr lang="en-US" smtClean="0"/>
              <a:pPr/>
              <a:t>1</a:t>
            </a:fld>
            <a:endParaRPr lang="en-US"/>
          </a:p>
        </p:txBody>
      </p:sp>
    </p:spTree>
    <p:extLst>
      <p:ext uri="{BB962C8B-B14F-4D97-AF65-F5344CB8AC3E}">
        <p14:creationId xmlns:p14="http://schemas.microsoft.com/office/powerpoint/2010/main" val="283019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85D2F-6ABD-43FB-B684-A7BDD2444C7D}" type="slidenum">
              <a:rPr lang="en-US" smtClean="0"/>
              <a:pPr/>
              <a:t>2</a:t>
            </a:fld>
            <a:endParaRPr lang="en-US"/>
          </a:p>
        </p:txBody>
      </p:sp>
    </p:spTree>
    <p:extLst>
      <p:ext uri="{BB962C8B-B14F-4D97-AF65-F5344CB8AC3E}">
        <p14:creationId xmlns:p14="http://schemas.microsoft.com/office/powerpoint/2010/main" val="30282459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11/2/2021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207" y="223698"/>
            <a:ext cx="1738197" cy="17381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994" y="76200"/>
            <a:ext cx="8915587" cy="1096962"/>
          </a:xfrm>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11/2/2021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
        <p:nvSpPr>
          <p:cNvPr id="8" name="Pentagon 7"/>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2698" y="76200"/>
            <a:ext cx="8942883" cy="1096962"/>
          </a:xfrm>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
        <p:nvSpPr>
          <p:cNvPr id="7" name="Pentagon 6"/>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11/2/2021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entagon 9"/>
          <p:cNvSpPr/>
          <p:nvPr/>
        </p:nvSpPr>
        <p:spPr>
          <a:xfrm rot="5400000">
            <a:off x="10309240" y="716602"/>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858887" y="365125"/>
            <a:ext cx="1044518" cy="10445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3017" y="5953996"/>
            <a:ext cx="649705" cy="885255"/>
          </a:xfrm>
          <a:prstGeom prst="rect">
            <a:avLst/>
          </a:prstGeom>
        </p:spPr>
      </p:pic>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entagon 7"/>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24100" y="76200"/>
            <a:ext cx="8761482" cy="1096962"/>
          </a:xfrm>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02B9795-92DC-40DC-A1CA-9A4B349D7824}" type="datetimeFigureOut">
              <a:rPr lang="en-US"/>
              <a:pPr/>
              <a:t>11/2/2021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207" y="223698"/>
            <a:ext cx="1738197" cy="173819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chemeClr val="accent1">
              <a:lumMod val="75000"/>
            </a:schemeClr>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11/2/2021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871" y="225306"/>
            <a:ext cx="1738197" cy="173819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9994" y="76200"/>
            <a:ext cx="8915588" cy="1096962"/>
          </a:xfrm>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
        <p:nvSpPr>
          <p:cNvPr id="8" name="Pentagon 7"/>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2698" y="76200"/>
            <a:ext cx="8942883" cy="1096962"/>
          </a:xfrm>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11/2/2021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
        <p:nvSpPr>
          <p:cNvPr id="10" name="Pentagon 9"/>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56346" y="76200"/>
            <a:ext cx="5745708" cy="1096962"/>
          </a:xfrm>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11/2/2021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
        <p:nvSpPr>
          <p:cNvPr id="6" name="Pentagon 5"/>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sp>
        <p:nvSpPr>
          <p:cNvPr id="9" name="Picture Placeholder 8"/>
          <p:cNvSpPr>
            <a:spLocks noGrp="1"/>
          </p:cNvSpPr>
          <p:nvPr>
            <p:ph type="pic" sz="quarter" idx="13"/>
          </p:nvPr>
        </p:nvSpPr>
        <p:spPr>
          <a:xfrm>
            <a:off x="7902054" y="0"/>
            <a:ext cx="4289946" cy="6858000"/>
          </a:xfrm>
          <a:custGeom>
            <a:avLst/>
            <a:gdLst>
              <a:gd name="connsiteX0" fmla="*/ 0 w 4289946"/>
              <a:gd name="connsiteY0" fmla="*/ 0 h 6858000"/>
              <a:gd name="connsiteX1" fmla="*/ 4289946 w 4289946"/>
              <a:gd name="connsiteY1" fmla="*/ 0 h 6858000"/>
              <a:gd name="connsiteX2" fmla="*/ 4289946 w 4289946"/>
              <a:gd name="connsiteY2" fmla="*/ 6858000 h 6858000"/>
              <a:gd name="connsiteX3" fmla="*/ 0 w 4289946"/>
              <a:gd name="connsiteY3" fmla="*/ 6858000 h 6858000"/>
              <a:gd name="connsiteX4" fmla="*/ 0 w 4289946"/>
              <a:gd name="connsiteY4" fmla="*/ 0 h 6858000"/>
              <a:gd name="connsiteX0" fmla="*/ 0 w 4289946"/>
              <a:gd name="connsiteY0" fmla="*/ 0 h 6858000"/>
              <a:gd name="connsiteX1" fmla="*/ 4289946 w 4289946"/>
              <a:gd name="connsiteY1" fmla="*/ 0 h 6858000"/>
              <a:gd name="connsiteX2" fmla="*/ 4289946 w 4289946"/>
              <a:gd name="connsiteY2" fmla="*/ 6858000 h 6858000"/>
              <a:gd name="connsiteX3" fmla="*/ 1746913 w 4289946"/>
              <a:gd name="connsiteY3" fmla="*/ 6858000 h 6858000"/>
              <a:gd name="connsiteX4" fmla="*/ 0 w 428994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946" h="6858000">
                <a:moveTo>
                  <a:pt x="0" y="0"/>
                </a:moveTo>
                <a:lnTo>
                  <a:pt x="4289946" y="0"/>
                </a:lnTo>
                <a:lnTo>
                  <a:pt x="4289946" y="6858000"/>
                </a:lnTo>
                <a:lnTo>
                  <a:pt x="1746913" y="6858000"/>
                </a:lnTo>
                <a:lnTo>
                  <a:pt x="0" y="0"/>
                </a:lnTo>
                <a:close/>
              </a:path>
            </a:pathLst>
          </a:custGeom>
        </p:spPr>
        <p:txBody>
          <a:bodyPr/>
          <a:lstStyle/>
          <a:p>
            <a:r>
              <a:rPr lang="en-US"/>
              <a:t>Click icon to add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11/2/2021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
        <p:nvSpPr>
          <p:cNvPr id="5" name="Pentagon 4"/>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994" y="76200"/>
            <a:ext cx="8915588" cy="1096962"/>
          </a:xfrm>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11/2/2021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
        <p:nvSpPr>
          <p:cNvPr id="8" name="Pentagon 7"/>
          <p:cNvSpPr/>
          <p:nvPr/>
        </p:nvSpPr>
        <p:spPr>
          <a:xfrm>
            <a:off x="-127000" y="364331"/>
            <a:ext cx="2146678" cy="5207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40" y="102422"/>
            <a:ext cx="1044518" cy="10445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5486" y="5875434"/>
            <a:ext cx="649705" cy="885255"/>
          </a:xfrm>
          <a:prstGeom prst="rect">
            <a:avLst/>
          </a:prstGeom>
        </p:spPr>
      </p:pic>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11/2/2021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5029" y="5969286"/>
            <a:ext cx="1163547" cy="525479"/>
          </a:xfrm>
        </p:spPr>
        <p:txBody>
          <a:bodyPr>
            <a:normAutofit/>
          </a:bodyPr>
          <a:lstStyle/>
          <a:p>
            <a:r>
              <a:rPr lang="mn-MN" dirty="0">
                <a:latin typeface="Times New Roman" pitchFamily="18" charset="0"/>
                <a:cs typeface="Times New Roman" pitchFamily="18" charset="0"/>
              </a:rPr>
              <a:t>2021 он</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939" y="233118"/>
            <a:ext cx="1678468" cy="166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le 3"/>
          <p:cNvSpPr>
            <a:spLocks noGrp="1"/>
          </p:cNvSpPr>
          <p:nvPr>
            <p:ph type="ctrTitle"/>
          </p:nvPr>
        </p:nvSpPr>
        <p:spPr/>
        <p:txBody>
          <a:bodyPr>
            <a:noAutofit/>
          </a:bodyPr>
          <a:lstStyle/>
          <a:p>
            <a:pPr algn="ctr"/>
            <a:r>
              <a:rPr lang="mn-MN" sz="2400" b="1" dirty="0">
                <a:latin typeface="Arial" panose="020B0604020202020204" pitchFamily="34" charset="0"/>
                <a:cs typeface="Arial" panose="020B0604020202020204" pitchFamily="34" charset="0"/>
              </a:rPr>
              <a:t>СЭРГЭЛЭН СУМЫН АЛТАНТҮЛХҮҮР ЦЭЦЭРЛЭГИЙН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10</a:t>
            </a:r>
            <a:r>
              <a:rPr lang="mn-MN" sz="2400" b="1" dirty="0">
                <a:latin typeface="Arial" panose="020B0604020202020204" pitchFamily="34" charset="0"/>
                <a:cs typeface="Arial" panose="020B0604020202020204" pitchFamily="34" charset="0"/>
              </a:rPr>
              <a:t> ДУГААР САРД  хийсэн ажлын тайлан</a:t>
            </a:r>
            <a:br>
              <a:rPr lang="mn-MN" sz="2400" b="1" dirty="0">
                <a:latin typeface="Arial" panose="020B0604020202020204" pitchFamily="34" charset="0"/>
                <a:cs typeface="Arial" panose="020B0604020202020204" pitchFamily="34" charset="0"/>
              </a:rPr>
            </a:br>
            <a:br>
              <a:rPr lang="mn-MN" sz="2400" b="1" dirty="0">
                <a:latin typeface="Arial" panose="020B0604020202020204" pitchFamily="34" charset="0"/>
                <a:cs typeface="Arial" panose="020B0604020202020204" pitchFamily="34" charset="0"/>
              </a:rPr>
            </a:br>
            <a:br>
              <a:rPr lang="mn-MN" sz="2400" b="1" dirty="0">
                <a:latin typeface="Arial" panose="020B0604020202020204" pitchFamily="34" charset="0"/>
                <a:cs typeface="Arial" panose="020B0604020202020204" pitchFamily="34" charset="0"/>
              </a:rPr>
            </a:br>
            <a:r>
              <a:rPr lang="mn-MN" sz="1800" b="1" dirty="0">
                <a:latin typeface="Arial" panose="020B0604020202020204" pitchFamily="34" charset="0"/>
                <a:cs typeface="Arial" panose="020B0604020202020204" pitchFamily="34" charset="0"/>
              </a:rPr>
              <a:t>эрхлэгч б.бямбадорж</a:t>
            </a:r>
            <a:endParaRPr lang="en-US" sz="1800" dirty="0"/>
          </a:p>
        </p:txBody>
      </p:sp>
    </p:spTree>
    <p:extLst>
      <p:ext uri="{BB962C8B-B14F-4D97-AF65-F5344CB8AC3E}">
        <p14:creationId xmlns:p14="http://schemas.microsoft.com/office/powerpoint/2010/main" val="296749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5760"/>
            <a:ext cx="9296400" cy="655320"/>
          </a:xfrm>
        </p:spPr>
        <p:txBody>
          <a:bodyPr/>
          <a:lstStyle/>
          <a:p>
            <a:pPr algn="ctr"/>
            <a:r>
              <a:rPr lang="mn-MN" b="1" dirty="0">
                <a:solidFill>
                  <a:srgbClr val="002060"/>
                </a:solidFill>
                <a:latin typeface="Times New Roman" panose="02020603050405020304" pitchFamily="18" charset="0"/>
                <a:cs typeface="Times New Roman" panose="02020603050405020304" pitchFamily="18" charset="0"/>
              </a:rPr>
              <a:t>ТАНИЛЦУУЛГА МЭДЭЭЛЛИЙН АГУУЛГА</a:t>
            </a:r>
            <a:endParaRPr lang="en-US" b="1" dirty="0"/>
          </a:p>
        </p:txBody>
      </p:sp>
      <p:sp>
        <p:nvSpPr>
          <p:cNvPr id="31" name="Rectangle 30"/>
          <p:cNvSpPr/>
          <p:nvPr/>
        </p:nvSpPr>
        <p:spPr>
          <a:xfrm>
            <a:off x="646725" y="6537959"/>
            <a:ext cx="10621350" cy="91441"/>
          </a:xfrm>
          <a:prstGeom prst="rect">
            <a:avLst/>
          </a:prstGeom>
          <a:solidFill>
            <a:schemeClr val="bg1">
              <a:lumMod val="7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3" name="Table 2"/>
          <p:cNvGraphicFramePr>
            <a:graphicFrameLocks noGrp="1"/>
          </p:cNvGraphicFramePr>
          <p:nvPr>
            <p:extLst>
              <p:ext uri="{D42A27DB-BD31-4B8C-83A1-F6EECF244321}">
                <p14:modId xmlns:p14="http://schemas.microsoft.com/office/powerpoint/2010/main" val="650266408"/>
              </p:ext>
            </p:extLst>
          </p:nvPr>
        </p:nvGraphicFramePr>
        <p:xfrm>
          <a:off x="1063486" y="1679712"/>
          <a:ext cx="10048462" cy="2865120"/>
        </p:xfrm>
        <a:graphic>
          <a:graphicData uri="http://schemas.openxmlformats.org/drawingml/2006/table">
            <a:tbl>
              <a:tblPr firstRow="1" bandRow="1">
                <a:tableStyleId>{5C22544A-7EE6-4342-B048-85BDC9FD1C3A}</a:tableStyleId>
              </a:tblPr>
              <a:tblGrid>
                <a:gridCol w="457201">
                  <a:extLst>
                    <a:ext uri="{9D8B030D-6E8A-4147-A177-3AD203B41FA5}">
                      <a16:colId xmlns:a16="http://schemas.microsoft.com/office/drawing/2014/main" val="20000"/>
                    </a:ext>
                  </a:extLst>
                </a:gridCol>
                <a:gridCol w="9591261">
                  <a:extLst>
                    <a:ext uri="{9D8B030D-6E8A-4147-A177-3AD203B41FA5}">
                      <a16:colId xmlns:a16="http://schemas.microsoft.com/office/drawing/2014/main" val="20001"/>
                    </a:ext>
                  </a:extLst>
                </a:gridCol>
              </a:tblGrid>
              <a:tr h="210832">
                <a:tc>
                  <a:txBody>
                    <a:bodyPr/>
                    <a:lstStyle/>
                    <a:p>
                      <a:pPr algn="ctr"/>
                      <a:r>
                        <a:rPr lang="en-US" sz="2400" dirty="0">
                          <a:solidFill>
                            <a:schemeClr val="tx1"/>
                          </a:solidFill>
                          <a:latin typeface="Arial" panose="020B0604020202020204" pitchFamily="34" charset="0"/>
                          <a:cs typeface="Arial" panose="020B0604020202020204" pitchFamily="34" charset="0"/>
                        </a:rPr>
                        <a:t>1</a:t>
                      </a:r>
                      <a:r>
                        <a:rPr lang="mn-MN"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mn-MN" sz="24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Үндсэн</a:t>
                      </a:r>
                      <a:r>
                        <a:rPr lang="mn-MN" sz="2000" baseline="0" dirty="0">
                          <a:solidFill>
                            <a:schemeClr val="tx1"/>
                          </a:solidFill>
                          <a:latin typeface="Arial" panose="020B0604020202020204" pitchFamily="34" charset="0"/>
                          <a:cs typeface="Arial" panose="020B0604020202020204" pitchFamily="34" charset="0"/>
                        </a:rPr>
                        <a:t> үйл ажиллагаа</a:t>
                      </a:r>
                    </a:p>
                    <a:p>
                      <a:pPr algn="just"/>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10832">
                <a:tc>
                  <a:txBody>
                    <a:bodyPr/>
                    <a:lstStyle/>
                    <a:p>
                      <a:r>
                        <a:rPr lang="mn-MN" sz="2000" b="1" dirty="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a:tc>
                <a:tc>
                  <a:txBody>
                    <a:bodyPr/>
                    <a:lstStyle/>
                    <a:p>
                      <a:pPr algn="just"/>
                      <a:r>
                        <a:rPr lang="mn-MN" sz="2000" b="1" dirty="0">
                          <a:latin typeface="Arial" panose="020B0604020202020204" pitchFamily="34" charset="0"/>
                          <a:cs typeface="Arial" panose="020B0604020202020204" pitchFamily="34" charset="0"/>
                        </a:rPr>
                        <a:t>Эрүүл</a:t>
                      </a:r>
                      <a:r>
                        <a:rPr lang="mn-MN" sz="2000" b="1" baseline="0" dirty="0">
                          <a:latin typeface="Arial" panose="020B0604020202020204" pitchFamily="34" charset="0"/>
                          <a:cs typeface="Arial" panose="020B0604020202020204" pitchFamily="34" charset="0"/>
                        </a:rPr>
                        <a:t> ахуй, халдвар хамгаалал</a:t>
                      </a:r>
                      <a:endParaRPr lang="mn-MN" sz="2000" b="1" dirty="0">
                        <a:latin typeface="Arial" panose="020B0604020202020204" pitchFamily="34" charset="0"/>
                        <a:cs typeface="Arial" panose="020B0604020202020204" pitchFamily="34" charset="0"/>
                      </a:endParaRPr>
                    </a:p>
                    <a:p>
                      <a:pPr algn="just"/>
                      <a:r>
                        <a:rPr lang="mn-MN"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10832">
                <a:tc>
                  <a:txBody>
                    <a:bodyPr/>
                    <a:lstStyle/>
                    <a:p>
                      <a:r>
                        <a:rPr lang="mn-MN" sz="2000" b="1" dirty="0">
                          <a:latin typeface="Arial" panose="020B0604020202020204" pitchFamily="34" charset="0"/>
                          <a:cs typeface="Arial" panose="020B0604020202020204" pitchFamily="34" charset="0"/>
                        </a:rPr>
                        <a:t>3.</a:t>
                      </a:r>
                      <a:endParaRPr lang="en-US" sz="2000" b="1" dirty="0">
                        <a:latin typeface="Arial" panose="020B0604020202020204" pitchFamily="34" charset="0"/>
                        <a:cs typeface="Arial" panose="020B0604020202020204" pitchFamily="34" charset="0"/>
                      </a:endParaRPr>
                    </a:p>
                  </a:txBody>
                  <a:tcPr/>
                </a:tc>
                <a:tc>
                  <a:txBody>
                    <a:bodyPr/>
                    <a:lstStyle/>
                    <a:p>
                      <a:pPr algn="just"/>
                      <a:r>
                        <a:rPr lang="mn-MN" sz="2000" b="1" dirty="0">
                          <a:latin typeface="Arial" panose="020B0604020202020204" pitchFamily="34" charset="0"/>
                          <a:cs typeface="Arial" panose="020B0604020202020204" pitchFamily="34" charset="0"/>
                        </a:rPr>
                        <a:t>Уралдаан</a:t>
                      </a:r>
                      <a:r>
                        <a:rPr lang="mn-MN" sz="2000" b="1" baseline="0" dirty="0">
                          <a:latin typeface="Arial" panose="020B0604020202020204" pitchFamily="34" charset="0"/>
                          <a:cs typeface="Arial" panose="020B0604020202020204" pitchFamily="34" charset="0"/>
                        </a:rPr>
                        <a:t> тэмцээн</a:t>
                      </a:r>
                      <a:endParaRPr lang="mn-MN" sz="2000" b="1" dirty="0">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10832">
                <a:tc>
                  <a:txBody>
                    <a:bodyPr/>
                    <a:lstStyle/>
                    <a:p>
                      <a:r>
                        <a:rPr lang="mn-MN" sz="2000" b="1" dirty="0">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a:txBody>
                  <a:tcPr/>
                </a:tc>
                <a:tc>
                  <a:txBody>
                    <a:bodyPr/>
                    <a:lstStyle/>
                    <a:p>
                      <a:pPr algn="just"/>
                      <a:r>
                        <a:rPr lang="mn-MN" sz="2000" b="1" dirty="0">
                          <a:latin typeface="Arial" panose="020B0604020202020204" pitchFamily="34" charset="0"/>
                          <a:cs typeface="Arial" panose="020B0604020202020204" pitchFamily="34" charset="0"/>
                        </a:rPr>
                        <a:t>Хүүхдийн хөгжилд дэмжлэг үзүүлэх зорилгоор зохион байгуулсан ажил</a:t>
                      </a:r>
                    </a:p>
                    <a:p>
                      <a:pPr algn="just"/>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latin typeface="Arial" panose="020B0604020202020204" pitchFamily="34" charset="0"/>
                <a:cs typeface="Arial" panose="020B0604020202020204" pitchFamily="34" charset="0"/>
              </a:rPr>
              <a:t>1. Үндсэн үйл ажиллагаа</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mn-MN" sz="1800" dirty="0">
                <a:latin typeface="Arial" panose="020B0604020202020204" pitchFamily="34" charset="0"/>
                <a:cs typeface="Arial" panose="020B0604020202020204" pitchFamily="34" charset="0"/>
              </a:rPr>
              <a:t>БШУСайд, Эрүүл мэндийн сайдын 2021.08.19-ний өдрийн А/292, А/525 түр журмын дагуу танхимаар хамрагдах 4-5 настай 56 хүүхдийг танхимаар хичээллүүлж мөн 19 хүүхдийг  цахимаар СӨБ эзэмших хүүхдийн эцэг эхтэй гэрээ байгуулан ажиллаж байна. 3 настай нийт 32 хүүхдийг зайны сургалтанд хамруулан ажиллаж байгаа ба бүлгийн багш нар хүүхдийг гэр бүлийн орчинд нь анхаарал халамж, хараа хяналт тавьж эрсдэлээс урьдчилан сэргийлж ажилласаар хүүхдүүдийн эрх зөрчигдөөгүй байна.</a:t>
            </a:r>
          </a:p>
          <a:p>
            <a:pPr marL="0" indent="0" algn="just">
              <a:buNone/>
            </a:pPr>
            <a:endParaRPr lang="mn-MN"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72" y="3175038"/>
            <a:ext cx="1740666" cy="14404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282" y="3175038"/>
            <a:ext cx="1922960" cy="14404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386" y="3175038"/>
            <a:ext cx="1933975" cy="14404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505" y="3175038"/>
            <a:ext cx="2055162" cy="14404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7811" y="3175038"/>
            <a:ext cx="2099230" cy="144047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473" y="4739433"/>
            <a:ext cx="1844810" cy="145091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4101" y="4739433"/>
            <a:ext cx="1912674" cy="143276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593" y="4739433"/>
            <a:ext cx="1916089" cy="14353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5123" y="4739433"/>
            <a:ext cx="1235668" cy="2211112"/>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7666" y="4739433"/>
            <a:ext cx="2619375" cy="1962150"/>
          </a:xfrm>
          <a:prstGeom prst="rect">
            <a:avLst/>
          </a:prstGeom>
        </p:spPr>
      </p:pic>
    </p:spTree>
    <p:extLst>
      <p:ext uri="{BB962C8B-B14F-4D97-AF65-F5344CB8AC3E}">
        <p14:creationId xmlns:p14="http://schemas.microsoft.com/office/powerpoint/2010/main" val="379845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a:latin typeface="Arial" panose="020B0604020202020204" pitchFamily="34" charset="0"/>
                <a:cs typeface="Arial" panose="020B0604020202020204" pitchFamily="34" charset="0"/>
              </a:rPr>
              <a:t>2. Эрүүл ахуй халдвар хамгаалал</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mn-MN" sz="1400" dirty="0">
                <a:latin typeface="Arial" panose="020B0604020202020204" pitchFamily="34" charset="0"/>
                <a:cs typeface="Arial" panose="020B0604020202020204" pitchFamily="34" charset="0"/>
              </a:rPr>
              <a:t>Аймгийн БСУГ-т  хүсэлт гарган өгч түүний дагуу “Цагаан баавгай” ХХК-аар мэргэжлийн түвшинд цэцэрлэгийн бүх анги талбайг ариутгуулж тэмдэглэл хөтөлсөн. Мөн 4 бүлгийн 60 хүүхдийг эрүүл мэндийн үзлэг, урьдчилан сэргийлэх үзлэг  шинжилгээнд хамруулсан. Ангиудын үүдэнд гар ариутгагч, 1 удаагийн бээлий, амны хаалт, халуун хэмжигч, улавчийг байрлуулан халдвар хамгааллын дэглэмийг сайтар мөрдөж байна.</a:t>
            </a:r>
          </a:p>
          <a:p>
            <a:pPr marL="0" indent="0" algn="just">
              <a:buNone/>
            </a:pPr>
            <a:r>
              <a:rPr lang="mn-MN" sz="1400" dirty="0">
                <a:latin typeface="Arial" panose="020B0604020202020204" pitchFamily="34" charset="0"/>
                <a:cs typeface="Arial" panose="020B0604020202020204" pitchFamily="34" charset="0"/>
              </a:rPr>
              <a:t>Бүлгийн багш нартай хамтран хүүхдийн 1-1.5 метрийн зай барих тэмдэг тэмдэглэгээ хийж, хүүхэд тус бүрт хэрэглэх аяга халбага түүнийг тусгаарлах хайрцаг,  цагаан хэрэглэлийн хангалт мөн тусгаарлах шүүгээг шинээр хийж эрүүл ахуйн байдлыг сайжруулсан. Шаардлагатай тохиолдолд ашиглагдах  “Тусгаарлах өрөө”-г тохижуулж шаардлагатай ариутгалын бодис, амны хаалт болон бусад хэрэглэгдхүүний нөөцийг бүрдүүлсэн.</a:t>
            </a:r>
          </a:p>
          <a:p>
            <a:pPr marL="0" indent="0" algn="just">
              <a:buNone/>
            </a:pPr>
            <a:endParaRPr lang="mn-MN"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5385" y="3610425"/>
            <a:ext cx="1918715" cy="1468352"/>
          </a:xfrm>
          <a:prstGeom prst="rect">
            <a:avLst/>
          </a:prstGeom>
        </p:spPr>
      </p:pic>
      <p:pic>
        <p:nvPicPr>
          <p:cNvPr id="5" name="Picture 4"/>
          <p:cNvPicPr>
            <a:picLocks noChangeAspect="1"/>
          </p:cNvPicPr>
          <p:nvPr/>
        </p:nvPicPr>
        <p:blipFill>
          <a:blip r:embed="rId3"/>
          <a:stretch>
            <a:fillRect/>
          </a:stretch>
        </p:blipFill>
        <p:spPr>
          <a:xfrm>
            <a:off x="2501638" y="3610425"/>
            <a:ext cx="1799063" cy="1468352"/>
          </a:xfrm>
          <a:prstGeom prst="rect">
            <a:avLst/>
          </a:prstGeom>
        </p:spPr>
      </p:pic>
      <p:pic>
        <p:nvPicPr>
          <p:cNvPr id="6" name="Picture 5"/>
          <p:cNvPicPr>
            <a:picLocks noChangeAspect="1"/>
          </p:cNvPicPr>
          <p:nvPr/>
        </p:nvPicPr>
        <p:blipFill>
          <a:blip r:embed="rId4"/>
          <a:stretch>
            <a:fillRect/>
          </a:stretch>
        </p:blipFill>
        <p:spPr>
          <a:xfrm>
            <a:off x="4478239" y="3610424"/>
            <a:ext cx="1779342" cy="1468353"/>
          </a:xfrm>
          <a:prstGeom prst="rect">
            <a:avLst/>
          </a:prstGeom>
        </p:spPr>
      </p:pic>
      <p:pic>
        <p:nvPicPr>
          <p:cNvPr id="7" name="Picture 6"/>
          <p:cNvPicPr>
            <a:picLocks noChangeAspect="1"/>
          </p:cNvPicPr>
          <p:nvPr/>
        </p:nvPicPr>
        <p:blipFill>
          <a:blip r:embed="rId5"/>
          <a:stretch>
            <a:fillRect/>
          </a:stretch>
        </p:blipFill>
        <p:spPr>
          <a:xfrm>
            <a:off x="6435119" y="3642769"/>
            <a:ext cx="1164437" cy="1377815"/>
          </a:xfrm>
          <a:prstGeom prst="rect">
            <a:avLst/>
          </a:prstGeom>
        </p:spPr>
      </p:pic>
      <p:pic>
        <p:nvPicPr>
          <p:cNvPr id="8" name="Picture 7"/>
          <p:cNvPicPr>
            <a:picLocks noChangeAspect="1"/>
          </p:cNvPicPr>
          <p:nvPr/>
        </p:nvPicPr>
        <p:blipFill>
          <a:blip r:embed="rId6"/>
          <a:stretch>
            <a:fillRect/>
          </a:stretch>
        </p:blipFill>
        <p:spPr>
          <a:xfrm>
            <a:off x="7792922" y="3610424"/>
            <a:ext cx="1237595" cy="1410160"/>
          </a:xfrm>
          <a:prstGeom prst="rect">
            <a:avLst/>
          </a:prstGeom>
        </p:spPr>
      </p:pic>
      <p:pic>
        <p:nvPicPr>
          <p:cNvPr id="9" name="Picture 8"/>
          <p:cNvPicPr>
            <a:picLocks noChangeAspect="1"/>
          </p:cNvPicPr>
          <p:nvPr/>
        </p:nvPicPr>
        <p:blipFill>
          <a:blip r:embed="rId7"/>
          <a:stretch>
            <a:fillRect/>
          </a:stretch>
        </p:blipFill>
        <p:spPr>
          <a:xfrm>
            <a:off x="9114282" y="3610424"/>
            <a:ext cx="1231499" cy="1410160"/>
          </a:xfrm>
          <a:prstGeom prst="rect">
            <a:avLst/>
          </a:prstGeom>
        </p:spPr>
      </p:pic>
      <p:pic>
        <p:nvPicPr>
          <p:cNvPr id="10" name="Picture 9"/>
          <p:cNvPicPr>
            <a:picLocks noChangeAspect="1"/>
          </p:cNvPicPr>
          <p:nvPr/>
        </p:nvPicPr>
        <p:blipFill>
          <a:blip r:embed="rId8"/>
          <a:stretch>
            <a:fillRect/>
          </a:stretch>
        </p:blipFill>
        <p:spPr>
          <a:xfrm>
            <a:off x="672029" y="5217976"/>
            <a:ext cx="1829609" cy="1381262"/>
          </a:xfrm>
          <a:prstGeom prst="rect">
            <a:avLst/>
          </a:prstGeom>
        </p:spPr>
      </p:pic>
      <p:pic>
        <p:nvPicPr>
          <p:cNvPr id="11" name="Picture 10"/>
          <p:cNvPicPr>
            <a:picLocks noChangeAspect="1"/>
          </p:cNvPicPr>
          <p:nvPr/>
        </p:nvPicPr>
        <p:blipFill>
          <a:blip r:embed="rId9"/>
          <a:stretch>
            <a:fillRect/>
          </a:stretch>
        </p:blipFill>
        <p:spPr>
          <a:xfrm>
            <a:off x="2709025" y="5217976"/>
            <a:ext cx="1591675" cy="1381262"/>
          </a:xfrm>
          <a:prstGeom prst="rect">
            <a:avLst/>
          </a:prstGeom>
        </p:spPr>
      </p:pic>
      <p:pic>
        <p:nvPicPr>
          <p:cNvPr id="12" name="Picture 11"/>
          <p:cNvPicPr>
            <a:picLocks noChangeAspect="1"/>
          </p:cNvPicPr>
          <p:nvPr/>
        </p:nvPicPr>
        <p:blipFill>
          <a:blip r:embed="rId10"/>
          <a:stretch>
            <a:fillRect/>
          </a:stretch>
        </p:blipFill>
        <p:spPr>
          <a:xfrm>
            <a:off x="4508087" y="5217976"/>
            <a:ext cx="1749494" cy="1381262"/>
          </a:xfrm>
          <a:prstGeom prst="rect">
            <a:avLst/>
          </a:prstGeom>
        </p:spPr>
      </p:pic>
      <p:pic>
        <p:nvPicPr>
          <p:cNvPr id="13" name="Picture 12"/>
          <p:cNvPicPr>
            <a:picLocks noChangeAspect="1"/>
          </p:cNvPicPr>
          <p:nvPr/>
        </p:nvPicPr>
        <p:blipFill>
          <a:blip r:embed="rId11"/>
          <a:stretch>
            <a:fillRect/>
          </a:stretch>
        </p:blipFill>
        <p:spPr>
          <a:xfrm>
            <a:off x="6435119" y="5217976"/>
            <a:ext cx="1963082" cy="1381262"/>
          </a:xfrm>
          <a:prstGeom prst="rect">
            <a:avLst/>
          </a:prstGeom>
        </p:spPr>
      </p:pic>
      <p:pic>
        <p:nvPicPr>
          <p:cNvPr id="14" name="Picture 13"/>
          <p:cNvPicPr>
            <a:picLocks noChangeAspect="1"/>
          </p:cNvPicPr>
          <p:nvPr/>
        </p:nvPicPr>
        <p:blipFill>
          <a:blip r:embed="rId12"/>
          <a:stretch>
            <a:fillRect/>
          </a:stretch>
        </p:blipFill>
        <p:spPr>
          <a:xfrm>
            <a:off x="8499289" y="5217976"/>
            <a:ext cx="2621507" cy="1603387"/>
          </a:xfrm>
          <a:prstGeom prst="rect">
            <a:avLst/>
          </a:prstGeom>
        </p:spPr>
      </p:pic>
    </p:spTree>
    <p:extLst>
      <p:ext uri="{BB962C8B-B14F-4D97-AF65-F5344CB8AC3E}">
        <p14:creationId xmlns:p14="http://schemas.microsoft.com/office/powerpoint/2010/main" val="36537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000" dirty="0">
                <a:latin typeface="Arial" panose="020B0604020202020204" pitchFamily="34" charset="0"/>
                <a:cs typeface="Arial" panose="020B0604020202020204" pitchFamily="34" charset="0"/>
              </a:rPr>
              <a:t>3.Уралдаан тэмцээн</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mn-MN" sz="1400" dirty="0">
                <a:latin typeface="Arial" panose="020B0604020202020204" pitchFamily="34" charset="0"/>
                <a:cs typeface="Arial" panose="020B0604020202020204" pitchFamily="34" charset="0"/>
              </a:rPr>
              <a:t>Багш нарын баярыг тохиолдуулан бүлгийн багш, туслах багш нарын дунд “ Ажил мэргэжлийн аварга” шалгаруулах уралдаан зохион байгуул 1-р байр эзэлсэн багш, туслах багшийг үндсэн цалингийн 20%-иар урамшуулсан.</a:t>
            </a:r>
          </a:p>
          <a:p>
            <a:pPr marL="0" indent="0" algn="just">
              <a:buNone/>
            </a:pP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5" y="2293689"/>
            <a:ext cx="2619375" cy="1962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625" y="2293689"/>
            <a:ext cx="2619375" cy="1962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65" y="2293689"/>
            <a:ext cx="2619375" cy="19621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1905" y="2293689"/>
            <a:ext cx="2619375" cy="19621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9911" y="4390222"/>
            <a:ext cx="2673427" cy="20050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9577" y="4390222"/>
            <a:ext cx="2619375" cy="19621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5191" y="4390222"/>
            <a:ext cx="2619375" cy="1962150"/>
          </a:xfrm>
          <a:prstGeom prst="rect">
            <a:avLst/>
          </a:prstGeom>
        </p:spPr>
      </p:pic>
    </p:spTree>
    <p:extLst>
      <p:ext uri="{BB962C8B-B14F-4D97-AF65-F5344CB8AC3E}">
        <p14:creationId xmlns:p14="http://schemas.microsoft.com/office/powerpoint/2010/main" val="268834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dirty="0">
                <a:latin typeface="Arial" panose="020B0604020202020204" pitchFamily="34" charset="0"/>
                <a:cs typeface="Arial" panose="020B0604020202020204" pitchFamily="34" charset="0"/>
              </a:rPr>
              <a:t>4.Хүүхдийн хөгжилд дэмжлэг үзүүлэх зорилгоор зохион байгуулсан ажил</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mn-MN" dirty="0">
                <a:latin typeface="Arial" panose="020B0604020202020204" pitchFamily="34" charset="0"/>
                <a:cs typeface="Arial" panose="020B0604020202020204" pitchFamily="34" charset="0"/>
              </a:rPr>
              <a:t>4-5 настай хүүхдийн хөгжлийг дэмжих зорилгоор хичээлээс гадуур шатар, даам, спорт өрөлт, шоо зэрэг 4 төрлийн дугуйланд 26 хүүхдийг хамруулж байна. </a:t>
            </a:r>
          </a:p>
          <a:p>
            <a:r>
              <a:rPr lang="mn-MN" dirty="0">
                <a:latin typeface="Arial" panose="020B0604020202020204" pitchFamily="34" charset="0"/>
                <a:cs typeface="Arial" panose="020B0604020202020204" pitchFamily="34" charset="0"/>
              </a:rPr>
              <a:t>4-5 настай хүүхдээс бие бялдарын түвшин тогтоох сорил авч Биеийн тамир спортын газар хүргүүлсэн.</a:t>
            </a:r>
          </a:p>
          <a:p>
            <a:pPr marL="0" indent="0">
              <a:buNone/>
            </a:pPr>
            <a:endParaRPr lang="mn-MN" dirty="0">
              <a:latin typeface="Arial" panose="020B0604020202020204" pitchFamily="34" charset="0"/>
              <a:cs typeface="Arial" panose="020B0604020202020204" pitchFamily="34" charset="0"/>
            </a:endParaRPr>
          </a:p>
          <a:p>
            <a:pPr marL="0" indent="0">
              <a:buNone/>
            </a:pPr>
            <a:endParaRPr lang="mn-MN" dirty="0">
              <a:latin typeface="Arial" panose="020B0604020202020204" pitchFamily="34" charset="0"/>
              <a:cs typeface="Arial" panose="020B0604020202020204" pitchFamily="34" charset="0"/>
            </a:endParaRPr>
          </a:p>
        </p:txBody>
      </p:sp>
      <p:sp>
        <p:nvSpPr>
          <p:cNvPr id="4" name="Rectangle 3"/>
          <p:cNvSpPr/>
          <p:nvPr/>
        </p:nvSpPr>
        <p:spPr>
          <a:xfrm>
            <a:off x="3048000" y="3105835"/>
            <a:ext cx="6096000" cy="369332"/>
          </a:xfrm>
          <a:prstGeom prst="rect">
            <a:avLst/>
          </a:prstGeom>
        </p:spPr>
        <p:txBody>
          <a:bodyPr>
            <a:spAutoFit/>
          </a:bodyPr>
          <a:lstStyle/>
          <a:p>
            <a:endParaRPr lang="mn-M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 y="3290501"/>
            <a:ext cx="2619375" cy="19621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518" y="3290501"/>
            <a:ext cx="2619375" cy="1962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255" y="3289579"/>
            <a:ext cx="1476375" cy="19621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5812" y="3289579"/>
            <a:ext cx="1476375" cy="1962150"/>
          </a:xfrm>
          <a:prstGeom prst="rect">
            <a:avLst/>
          </a:prstGeom>
        </p:spPr>
      </p:pic>
    </p:spTree>
    <p:extLst>
      <p:ext uri="{BB962C8B-B14F-4D97-AF65-F5344CB8AC3E}">
        <p14:creationId xmlns:p14="http://schemas.microsoft.com/office/powerpoint/2010/main" val="245822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602567" y="2596479"/>
            <a:ext cx="9100456" cy="2449286"/>
          </a:xfrm>
        </p:spPr>
        <p:txBody>
          <a:bodyPr>
            <a:normAutofit/>
          </a:bodyPr>
          <a:lstStyle/>
          <a:p>
            <a:pPr algn="ctr">
              <a:buNone/>
            </a:pPr>
            <a:endParaRPr lang="mn-MN" sz="3600" b="1" dirty="0">
              <a:solidFill>
                <a:srgbClr val="002060"/>
              </a:solidFill>
              <a:latin typeface="Times New Roman" pitchFamily="18" charset="0"/>
              <a:cs typeface="Times New Roman" pitchFamily="18" charset="0"/>
            </a:endParaRPr>
          </a:p>
          <a:p>
            <a:pPr algn="ctr">
              <a:buNone/>
            </a:pPr>
            <a:r>
              <a:rPr lang="mn-MN" sz="3600" b="1" dirty="0">
                <a:solidFill>
                  <a:srgbClr val="002060"/>
                </a:solidFill>
                <a:latin typeface="Times New Roman" pitchFamily="18" charset="0"/>
                <a:cs typeface="Times New Roman" pitchFamily="18" charset="0"/>
              </a:rPr>
              <a:t>Анхаарал хандуулсанд баярлалаа.</a:t>
            </a:r>
            <a:endParaRPr lang="en-US" sz="36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ZDT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ZDTG" id="{2F1AB704-0C76-4E99-B705-7DF2127A2CF7}" vid="{81922E7F-8409-480C-84AF-A1D02F41CE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ZDTG</Template>
  <TotalTime>3232</TotalTime>
  <Words>347</Words>
  <Application>Microsoft Office PowerPoint</Application>
  <PresentationFormat>Widescreen</PresentationFormat>
  <Paragraphs>26</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Euphemia</vt:lpstr>
      <vt:lpstr>Plantagenet Cherokee</vt:lpstr>
      <vt:lpstr>Times New Roman</vt:lpstr>
      <vt:lpstr>Wingdings</vt:lpstr>
      <vt:lpstr>ZDTG</vt:lpstr>
      <vt:lpstr>СЭРГЭЛЭН СУМЫН АЛТАНТҮЛХҮҮР ЦЭЦЭРЛЭГИЙН  10 ДУГААР САРД  хийсэн ажлын тайлан   эрхлэгч б.бямбадорж</vt:lpstr>
      <vt:lpstr>ТАНИЛЦУУЛГА МЭДЭЭЛЛИЙН АГУУЛГА</vt:lpstr>
      <vt:lpstr>1. Үндсэн үйл ажиллагаа</vt:lpstr>
      <vt:lpstr>2. Эрүүл ахуй халдвар хамгаалал</vt:lpstr>
      <vt:lpstr>3.Уралдаан тэмцээн</vt:lpstr>
      <vt:lpstr>4.Хүүхдийн хөгжилд дэмжлэг үзүүлэх зорилгоор зохион байгуулсан ажил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uuganaa</dc:creator>
  <cp:lastModifiedBy>Dell</cp:lastModifiedBy>
  <cp:revision>383</cp:revision>
  <cp:lastPrinted>2021-02-26T08:09:20Z</cp:lastPrinted>
  <dcterms:created xsi:type="dcterms:W3CDTF">2018-04-23T11:30:19Z</dcterms:created>
  <dcterms:modified xsi:type="dcterms:W3CDTF">2021-11-02T07:56:33Z</dcterms:modified>
</cp:coreProperties>
</file>