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Бага боловсрол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9 сарын оношилгоо</c:v>
                </c:pt>
                <c:pt idx="1">
                  <c:v>3-р сарын явц</c:v>
                </c:pt>
                <c:pt idx="2">
                  <c:v>6 сарын үр дүн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48.69</c:v>
                </c:pt>
                <c:pt idx="1">
                  <c:v>50.65</c:v>
                </c:pt>
                <c:pt idx="2">
                  <c:v>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1-4AC6-A787-4AFE381390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Суурь боловсрол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9 сарын оношилгоо</c:v>
                </c:pt>
                <c:pt idx="1">
                  <c:v>3-р сарын явц</c:v>
                </c:pt>
                <c:pt idx="2">
                  <c:v>6 сарын үр дүн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41.56</c:v>
                </c:pt>
                <c:pt idx="1">
                  <c:v>52.29</c:v>
                </c:pt>
                <c:pt idx="2">
                  <c:v>65.239999999999995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01-4AC6-A787-4AFE381390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Нэгтгэл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9 сарын оношилгоо</c:v>
                </c:pt>
                <c:pt idx="1">
                  <c:v>3-р сарын явц</c:v>
                </c:pt>
                <c:pt idx="2">
                  <c:v>6 сарын үр дүн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45.13</c:v>
                </c:pt>
                <c:pt idx="1">
                  <c:v>51.47</c:v>
                </c:pt>
                <c:pt idx="2">
                  <c:v>65.87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01-4AC6-A787-4AFE381390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518824416"/>
        <c:axId val="-1518823872"/>
      </c:barChart>
      <c:catAx>
        <c:axId val="-151882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8823872"/>
        <c:crosses val="autoZero"/>
        <c:auto val="1"/>
        <c:lblAlgn val="ctr"/>
        <c:lblOffset val="100"/>
        <c:noMultiLvlLbl val="0"/>
      </c:catAx>
      <c:valAx>
        <c:axId val="-151882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882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877521849767302E-3"/>
          <c:y val="0"/>
          <c:w val="0.99050724557454439"/>
          <c:h val="0.82266344069530828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 Mon" panose="02020500000000000000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Sheet1!$C$8:$W$10</c:f>
              <c:multiLvlStrCache>
                <c:ptCount val="21"/>
                <c:lvl>
                  <c:pt idx="0">
                    <c:v>9сар </c:v>
                  </c:pt>
                  <c:pt idx="1">
                    <c:v>5сар</c:v>
                  </c:pt>
                  <c:pt idx="2">
                    <c:v>Ахиц </c:v>
                  </c:pt>
                  <c:pt idx="3">
                    <c:v>9сар </c:v>
                  </c:pt>
                  <c:pt idx="4">
                    <c:v>5сар</c:v>
                  </c:pt>
                  <c:pt idx="5">
                    <c:v>Ахиц</c:v>
                  </c:pt>
                  <c:pt idx="6">
                    <c:v>9сар </c:v>
                  </c:pt>
                  <c:pt idx="7">
                    <c:v>5сар</c:v>
                  </c:pt>
                  <c:pt idx="8">
                    <c:v>Ахиц</c:v>
                  </c:pt>
                  <c:pt idx="9">
                    <c:v>9сар </c:v>
                  </c:pt>
                  <c:pt idx="10">
                    <c:v>5сар</c:v>
                  </c:pt>
                  <c:pt idx="11">
                    <c:v>Ахиц</c:v>
                  </c:pt>
                  <c:pt idx="12">
                    <c:v>9сар </c:v>
                  </c:pt>
                  <c:pt idx="13">
                    <c:v>5сар</c:v>
                  </c:pt>
                  <c:pt idx="14">
                    <c:v>Ахиц</c:v>
                  </c:pt>
                  <c:pt idx="15">
                    <c:v>9сар </c:v>
                  </c:pt>
                  <c:pt idx="16">
                    <c:v>5сар</c:v>
                  </c:pt>
                  <c:pt idx="17">
                    <c:v>Ахиц</c:v>
                  </c:pt>
                  <c:pt idx="18">
                    <c:v>9сар </c:v>
                  </c:pt>
                  <c:pt idx="19">
                    <c:v>5сар</c:v>
                  </c:pt>
                  <c:pt idx="20">
                    <c:v>Ахиц</c:v>
                  </c:pt>
                </c:lvl>
                <c:lvl>
                  <c:pt idx="0">
                    <c:v>Математик</c:v>
                  </c:pt>
                  <c:pt idx="3">
                    <c:v>Хэл яриа</c:v>
                  </c:pt>
                  <c:pt idx="6">
                    <c:v>Байгаль нийгмийн ухаан</c:v>
                  </c:pt>
                  <c:pt idx="9">
                    <c:v>Дүрслэх</c:v>
                  </c:pt>
                  <c:pt idx="12">
                    <c:v>Нийгэмшихүйн</c:v>
                  </c:pt>
                  <c:pt idx="15">
                    <c:v>Дуу хөгжим</c:v>
                  </c:pt>
                  <c:pt idx="18">
                    <c:v>Биеийн тамир</c:v>
                  </c:pt>
                </c:lvl>
              </c:multiLvlStrCache>
            </c:multiLvlStrRef>
          </c:cat>
          <c:val>
            <c:numRef>
              <c:f>Sheet1!$C$11:$W$11</c:f>
              <c:numCache>
                <c:formatCode>0%</c:formatCode>
                <c:ptCount val="21"/>
                <c:pt idx="0">
                  <c:v>0.73</c:v>
                </c:pt>
                <c:pt idx="1">
                  <c:v>0.79</c:v>
                </c:pt>
                <c:pt idx="2" formatCode="General">
                  <c:v>6</c:v>
                </c:pt>
                <c:pt idx="3">
                  <c:v>0.52</c:v>
                </c:pt>
                <c:pt idx="4">
                  <c:v>0.68</c:v>
                </c:pt>
                <c:pt idx="5" formatCode="General">
                  <c:v>16</c:v>
                </c:pt>
                <c:pt idx="6">
                  <c:v>0.65</c:v>
                </c:pt>
                <c:pt idx="7">
                  <c:v>0.75</c:v>
                </c:pt>
                <c:pt idx="8" formatCode="General">
                  <c:v>10</c:v>
                </c:pt>
                <c:pt idx="9">
                  <c:v>0.73</c:v>
                </c:pt>
                <c:pt idx="10">
                  <c:v>0.82</c:v>
                </c:pt>
                <c:pt idx="11" formatCode="General">
                  <c:v>9</c:v>
                </c:pt>
                <c:pt idx="12">
                  <c:v>0.74</c:v>
                </c:pt>
                <c:pt idx="13">
                  <c:v>0.81</c:v>
                </c:pt>
                <c:pt idx="14" formatCode="General">
                  <c:v>7</c:v>
                </c:pt>
                <c:pt idx="15">
                  <c:v>0.62</c:v>
                </c:pt>
                <c:pt idx="16">
                  <c:v>0.75</c:v>
                </c:pt>
                <c:pt idx="17" formatCode="General">
                  <c:v>13</c:v>
                </c:pt>
                <c:pt idx="18">
                  <c:v>0.67</c:v>
                </c:pt>
                <c:pt idx="19">
                  <c:v>0.82</c:v>
                </c:pt>
                <c:pt idx="20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8-4ADF-ABD5-702045446DD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Sheet1!$C$8:$W$10</c:f>
              <c:multiLvlStrCache>
                <c:ptCount val="21"/>
                <c:lvl>
                  <c:pt idx="0">
                    <c:v>9сар </c:v>
                  </c:pt>
                  <c:pt idx="1">
                    <c:v>5сар</c:v>
                  </c:pt>
                  <c:pt idx="2">
                    <c:v>Ахиц </c:v>
                  </c:pt>
                  <c:pt idx="3">
                    <c:v>9сар </c:v>
                  </c:pt>
                  <c:pt idx="4">
                    <c:v>5сар</c:v>
                  </c:pt>
                  <c:pt idx="5">
                    <c:v>Ахиц</c:v>
                  </c:pt>
                  <c:pt idx="6">
                    <c:v>9сар </c:v>
                  </c:pt>
                  <c:pt idx="7">
                    <c:v>5сар</c:v>
                  </c:pt>
                  <c:pt idx="8">
                    <c:v>Ахиц</c:v>
                  </c:pt>
                  <c:pt idx="9">
                    <c:v>9сар </c:v>
                  </c:pt>
                  <c:pt idx="10">
                    <c:v>5сар</c:v>
                  </c:pt>
                  <c:pt idx="11">
                    <c:v>Ахиц</c:v>
                  </c:pt>
                  <c:pt idx="12">
                    <c:v>9сар </c:v>
                  </c:pt>
                  <c:pt idx="13">
                    <c:v>5сар</c:v>
                  </c:pt>
                  <c:pt idx="14">
                    <c:v>Ахиц</c:v>
                  </c:pt>
                  <c:pt idx="15">
                    <c:v>9сар </c:v>
                  </c:pt>
                  <c:pt idx="16">
                    <c:v>5сар</c:v>
                  </c:pt>
                  <c:pt idx="17">
                    <c:v>Ахиц</c:v>
                  </c:pt>
                  <c:pt idx="18">
                    <c:v>9сар </c:v>
                  </c:pt>
                  <c:pt idx="19">
                    <c:v>5сар</c:v>
                  </c:pt>
                  <c:pt idx="20">
                    <c:v>Ахиц</c:v>
                  </c:pt>
                </c:lvl>
                <c:lvl>
                  <c:pt idx="0">
                    <c:v>Математик</c:v>
                  </c:pt>
                  <c:pt idx="3">
                    <c:v>Хэл яриа</c:v>
                  </c:pt>
                  <c:pt idx="6">
                    <c:v>Байгаль нийгмийн ухаан</c:v>
                  </c:pt>
                  <c:pt idx="9">
                    <c:v>Дүрслэх</c:v>
                  </c:pt>
                  <c:pt idx="12">
                    <c:v>Нийгэмшихүйн</c:v>
                  </c:pt>
                  <c:pt idx="15">
                    <c:v>Дуу хөгжим</c:v>
                  </c:pt>
                  <c:pt idx="18">
                    <c:v>Биеийн тамир</c:v>
                  </c:pt>
                </c:lvl>
              </c:multiLvlStrCache>
            </c:multiLvlStrRef>
          </c:cat>
          <c:val>
            <c:numRef>
              <c:f>Sheet1!$C$12:$W$12</c:f>
              <c:numCache>
                <c:formatCode>General</c:formatCode>
                <c:ptCount val="21"/>
              </c:numCache>
            </c:numRef>
          </c:val>
          <c:extLst>
            <c:ext xmlns:c16="http://schemas.microsoft.com/office/drawing/2014/chart" uri="{C3380CC4-5D6E-409C-BE32-E72D297353CC}">
              <c16:uniqueId val="{00000001-4998-4ADF-ABD5-702045446D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18093376"/>
        <c:axId val="-918096640"/>
        <c:axId val="-850307536"/>
      </c:bar3DChart>
      <c:catAx>
        <c:axId val="-91809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 Mon" panose="02020500000000000000" pitchFamily="18" charset="0"/>
                <a:ea typeface="+mn-ea"/>
                <a:cs typeface="+mn-cs"/>
              </a:defRPr>
            </a:pPr>
            <a:endParaRPr lang="en-US"/>
          </a:p>
        </c:txPr>
        <c:crossAx val="-918096640"/>
        <c:crosses val="autoZero"/>
        <c:auto val="1"/>
        <c:lblAlgn val="ctr"/>
        <c:lblOffset val="100"/>
        <c:noMultiLvlLbl val="0"/>
      </c:catAx>
      <c:valAx>
        <c:axId val="-9180966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918093376"/>
        <c:crosses val="autoZero"/>
        <c:crossBetween val="between"/>
      </c:valAx>
      <c:serAx>
        <c:axId val="-850307536"/>
        <c:scaling>
          <c:orientation val="minMax"/>
        </c:scaling>
        <c:delete val="1"/>
        <c:axPos val="b"/>
        <c:majorTickMark val="none"/>
        <c:minorTickMark val="none"/>
        <c:tickLblPos val="nextTo"/>
        <c:crossAx val="-91809664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mn-MN" dirty="0"/>
              <a:t>5-р анги УШ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Монгол хэл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41-4755-95F8-658CEE1C0D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Математик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64.099999999999994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41-4755-95F8-658CEE1C0D4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Хүн байгаль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65.3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41-4755-95F8-658CEE1C0D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18092288"/>
        <c:axId val="-918092832"/>
        <c:axId val="0"/>
      </c:bar3DChart>
      <c:catAx>
        <c:axId val="-91809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18092832"/>
        <c:crosses val="autoZero"/>
        <c:auto val="1"/>
        <c:lblAlgn val="ctr"/>
        <c:lblOffset val="100"/>
        <c:noMultiLvlLbl val="0"/>
      </c:catAx>
      <c:valAx>
        <c:axId val="-91809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1809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n-MN"/>
              <a:t>АДШ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АДШ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71.5</c:v>
                </c:pt>
                <c:pt idx="1">
                  <c:v>73.8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7-499A-81E7-DC2E1C2160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EE7-499A-81E7-DC2E1C2160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2021-2022</c:v>
                </c:pt>
                <c:pt idx="1">
                  <c:v>2022-2023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EE7-499A-81E7-DC2E1C2160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-1414117424"/>
        <c:axId val="-1414111984"/>
      </c:barChart>
      <c:catAx>
        <c:axId val="-141411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14111984"/>
        <c:crosses val="autoZero"/>
        <c:auto val="1"/>
        <c:lblAlgn val="ctr"/>
        <c:lblOffset val="100"/>
        <c:noMultiLvlLbl val="0"/>
      </c:catAx>
      <c:valAx>
        <c:axId val="-1414111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41411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n-MN" dirty="0"/>
              <a:t>9-р анги УШ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Монгол хэл</c:v>
                </c:pt>
                <c:pt idx="1">
                  <c:v>Математик</c:v>
                </c:pt>
                <c:pt idx="2">
                  <c:v>Нийгмийн ухаан</c:v>
                </c:pt>
                <c:pt idx="3">
                  <c:v>Англи хэл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70.599999999999994</c:v>
                </c:pt>
                <c:pt idx="1">
                  <c:v>68.2</c:v>
                </c:pt>
                <c:pt idx="2">
                  <c:v>69.400000000000006</c:v>
                </c:pt>
                <c:pt idx="3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1-4A9E-9094-E1392FAAB3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Монгол хэл</c:v>
                </c:pt>
                <c:pt idx="1">
                  <c:v>Математик</c:v>
                </c:pt>
                <c:pt idx="2">
                  <c:v>Нийгмийн ухаан</c:v>
                </c:pt>
                <c:pt idx="3">
                  <c:v>Англи хэл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75.75</c:v>
                </c:pt>
                <c:pt idx="1">
                  <c:v>76.900000000000006</c:v>
                </c:pt>
                <c:pt idx="2">
                  <c:v>72.2</c:v>
                </c:pt>
                <c:pt idx="3">
                  <c:v>70.3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1-4A9E-9094-E1392FAAB3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Монгол хэл</c:v>
                </c:pt>
                <c:pt idx="1">
                  <c:v>Математик</c:v>
                </c:pt>
                <c:pt idx="2">
                  <c:v>Нийгмийн ухаан</c:v>
                </c:pt>
                <c:pt idx="3">
                  <c:v>Англи хэл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051-4A9E-9094-E1392FAAB3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518759152"/>
        <c:axId val="-911846608"/>
      </c:barChart>
      <c:catAx>
        <c:axId val="-151875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11846608"/>
        <c:crosses val="autoZero"/>
        <c:auto val="1"/>
        <c:lblAlgn val="ctr"/>
        <c:lblOffset val="100"/>
        <c:noMultiLvlLbl val="0"/>
      </c:catAx>
      <c:valAx>
        <c:axId val="-91184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875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25863312007874018"/>
          <c:y val="0.93797515145330024"/>
          <c:w val="0.4467961368110237"/>
          <c:h val="4.7962349411764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Гүйцэтгэл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5-р анги </c:v>
                </c:pt>
                <c:pt idx="1">
                  <c:v>9-р анги</c:v>
                </c:pt>
                <c:pt idx="2">
                  <c:v>нэгдсэн үнэлгээ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0.69299999999999995</c:v>
                </c:pt>
                <c:pt idx="1">
                  <c:v>0.73699999999999999</c:v>
                </c:pt>
                <c:pt idx="2">
                  <c:v>0.71499999999999997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5-4074-A683-3ACB36C87A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9860911"/>
        <c:axId val="213914959"/>
      </c:barChart>
      <c:catAx>
        <c:axId val="159860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14959"/>
        <c:crosses val="autoZero"/>
        <c:auto val="1"/>
        <c:lblAlgn val="ctr"/>
        <c:lblOffset val="100"/>
        <c:noMultiLvlLbl val="0"/>
      </c:catAx>
      <c:valAx>
        <c:axId val="213914959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59860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26ADD-C7AC-4920-80B2-5633764F700B}" type="doc">
      <dgm:prSet loTypeId="urn:microsoft.com/office/officeart/2005/8/layout/hList6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F307FC0-3B46-4024-85AF-03249BDA435E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Нэмэлт дэмжлэг шаардлагатай сурагчдын хичээл, сурлагын  хоцрогдлыг нөхөхөд дэмжлэг үзүүлэх давтлага зохион байгуулсан.</a:t>
          </a: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Хэрэгжилт-95%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A3ACEF-CC6C-4F72-9E6E-B05C26C0CA67}" type="parTrans" cxnId="{120AE6CB-A926-4220-8B50-186ADCA276FC}">
      <dgm:prSet/>
      <dgm:spPr/>
      <dgm:t>
        <a:bodyPr/>
        <a:lstStyle/>
        <a:p>
          <a:endParaRPr lang="en-US"/>
        </a:p>
      </dgm:t>
    </dgm:pt>
    <dgm:pt modelId="{86E11663-12CE-4277-B8F3-8401366F4E5C}" type="sibTrans" cxnId="{120AE6CB-A926-4220-8B50-186ADCA276FC}">
      <dgm:prSet/>
      <dgm:spPr/>
      <dgm:t>
        <a:bodyPr/>
        <a:lstStyle/>
        <a:p>
          <a:endParaRPr lang="en-US"/>
        </a:p>
      </dgm:t>
    </dgm:pt>
    <dgm:pt modelId="{90F62DB3-C075-4520-A7D2-CF92FC5DCF01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хоцрогдлыг нөхөх, арилгах  төлөвлөгөө боловсруулж, багш нарыг чадавхжуулах сургалтад хамрагдах</a:t>
          </a: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Хэрэгжилт-90%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E65258-E308-458B-A2C0-66D99958BAF3}" type="parTrans" cxnId="{23F4DC90-B7E3-41F3-BEAF-F1828C535871}">
      <dgm:prSet/>
      <dgm:spPr/>
      <dgm:t>
        <a:bodyPr/>
        <a:lstStyle/>
        <a:p>
          <a:endParaRPr lang="en-US"/>
        </a:p>
      </dgm:t>
    </dgm:pt>
    <dgm:pt modelId="{67C29868-0CB2-44E8-BFA3-D3FFEF0CE984}" type="sibTrans" cxnId="{23F4DC90-B7E3-41F3-BEAF-F1828C535871}">
      <dgm:prSet/>
      <dgm:spPr/>
      <dgm:t>
        <a:bodyPr/>
        <a:lstStyle/>
        <a:p>
          <a:endParaRPr lang="en-US"/>
        </a:p>
      </dgm:t>
    </dgm:pt>
    <dgm:pt modelId="{F983EDDB-D05B-46EB-8683-9EA5A63E949B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Сурагчдыг бие даан суралцах ажлын дэвтрийг хэвлэж, сурагчдад хүргэх </a:t>
          </a:r>
          <a:r>
            <a: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/</a:t>
          </a:r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Математик, монгол хэл, БУ, НУ, бусад хичээлээр</a:t>
          </a:r>
          <a:r>
            <a: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/</a:t>
          </a:r>
          <a:endParaRPr lang="mn-MN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Хэрэгжилт:90%</a:t>
          </a:r>
        </a:p>
        <a:p>
          <a:r>
            <a:rPr lang="mn-MN" dirty="0"/>
            <a:t>  </a:t>
          </a:r>
          <a:endParaRPr lang="en-US" dirty="0"/>
        </a:p>
      </dgm:t>
    </dgm:pt>
    <dgm:pt modelId="{1F4E5A5A-C86E-495B-B82D-7E08B8741C63}" type="parTrans" cxnId="{70122D79-386C-4A3C-AA17-CC65914AB0E1}">
      <dgm:prSet/>
      <dgm:spPr/>
      <dgm:t>
        <a:bodyPr/>
        <a:lstStyle/>
        <a:p>
          <a:endParaRPr lang="en-US"/>
        </a:p>
      </dgm:t>
    </dgm:pt>
    <dgm:pt modelId="{DFDC6EA3-5A57-4AFC-A7B5-27A657329552}" type="sibTrans" cxnId="{70122D79-386C-4A3C-AA17-CC65914AB0E1}">
      <dgm:prSet/>
      <dgm:spPr/>
      <dgm:t>
        <a:bodyPr/>
        <a:lstStyle/>
        <a:p>
          <a:endParaRPr lang="en-US"/>
        </a:p>
      </dgm:t>
    </dgm:pt>
    <dgm:pt modelId="{1EB268DD-7AD0-4599-92CA-698CE6229002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Цахим санд байршуулсан сайн туршлагыг авч сургалтдаа ашиглах</a:t>
          </a: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Хэрэгжилт-80%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5A8E3-511B-4678-92CD-D8BA76434786}" type="parTrans" cxnId="{CA861AA3-3ADF-4A16-880D-50B90A929D52}">
      <dgm:prSet/>
      <dgm:spPr/>
      <dgm:t>
        <a:bodyPr/>
        <a:lstStyle/>
        <a:p>
          <a:endParaRPr lang="en-US"/>
        </a:p>
      </dgm:t>
    </dgm:pt>
    <dgm:pt modelId="{D8AFDAEB-D279-4F13-A0F0-07482B04AAA4}" type="sibTrans" cxnId="{CA861AA3-3ADF-4A16-880D-50B90A929D52}">
      <dgm:prSet/>
      <dgm:spPr/>
      <dgm:t>
        <a:bodyPr/>
        <a:lstStyle/>
        <a:p>
          <a:endParaRPr lang="en-US"/>
        </a:p>
      </dgm:t>
    </dgm:pt>
    <dgm:pt modelId="{C24570A5-F372-42AF-B5E4-45355F6297C8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хоцрогдолд нөлөөлж буй хүчин зүйл, хэрэгжилтийн нөхцөл байдлын судалгаа хийсэн.</a:t>
          </a: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 -90%  </a:t>
          </a:r>
          <a:endParaRPr lang="mn-MN" dirty="0">
            <a:solidFill>
              <a:schemeClr val="tx1"/>
            </a:solidFill>
          </a:endParaRPr>
        </a:p>
      </dgm:t>
    </dgm:pt>
    <dgm:pt modelId="{796E214B-AFF3-4971-BFEB-5BCE1BF6586F}" type="parTrans" cxnId="{EDCD9FD8-969C-4395-98B1-CBCACC7BA7BE}">
      <dgm:prSet/>
      <dgm:spPr/>
      <dgm:t>
        <a:bodyPr/>
        <a:lstStyle/>
        <a:p>
          <a:endParaRPr lang="en-US"/>
        </a:p>
      </dgm:t>
    </dgm:pt>
    <dgm:pt modelId="{B6C959B1-C0AA-43D5-B2F8-9A65F9644FAD}" type="sibTrans" cxnId="{EDCD9FD8-969C-4395-98B1-CBCACC7BA7BE}">
      <dgm:prSet/>
      <dgm:spPr/>
      <dgm:t>
        <a:bodyPr/>
        <a:lstStyle/>
        <a:p>
          <a:endParaRPr lang="en-US"/>
        </a:p>
      </dgm:t>
    </dgm:pt>
    <dgm:pt modelId="{E88B6973-438A-4944-8885-E629F59B6C50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Сургуулийн түвшинд сурлагын хоцрогдол нөхөх, арилгах суралцахуйг дэмжих сургалт үйл ажиллагааг ажлын байранд хөгжүүлэн ажилласан. Хэрэгжилт-80% </a:t>
          </a:r>
        </a:p>
        <a:p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E7D2DC-7F4B-4B4A-95EA-765E49EEE1AD}" type="parTrans" cxnId="{FF80A344-27B9-4E91-A9DD-631ACFF82EAC}">
      <dgm:prSet/>
      <dgm:spPr/>
      <dgm:t>
        <a:bodyPr/>
        <a:lstStyle/>
        <a:p>
          <a:endParaRPr lang="en-US"/>
        </a:p>
      </dgm:t>
    </dgm:pt>
    <dgm:pt modelId="{F90CD22D-4804-4535-B594-057F65836308}" type="sibTrans" cxnId="{FF80A344-27B9-4E91-A9DD-631ACFF82EAC}">
      <dgm:prSet/>
      <dgm:spPr/>
      <dgm:t>
        <a:bodyPr/>
        <a:lstStyle/>
        <a:p>
          <a:endParaRPr lang="en-US"/>
        </a:p>
      </dgm:t>
    </dgm:pt>
    <dgm:pt modelId="{69B6F6FD-C70D-4187-849C-65B5660460CD}">
      <dgm:prSet/>
      <dgm:spPr/>
      <dgm:t>
        <a:bodyPr/>
        <a:lstStyle/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хоцрогдлыг дэмжих тогтолцоонд эцэг эхийн зөвлөл, сургуулийн зөвлөлтэй хамтран ажилласан.</a:t>
          </a:r>
        </a:p>
        <a:p>
          <a:r>
            <a:rPr lang="mn-M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Хэрэгжилт-90%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19548E-949F-47C1-B8CA-E46D35B039A7}" type="parTrans" cxnId="{724AF29D-1E14-4F92-AA25-97A1172F9CC9}">
      <dgm:prSet/>
      <dgm:spPr/>
      <dgm:t>
        <a:bodyPr/>
        <a:lstStyle/>
        <a:p>
          <a:endParaRPr lang="en-US"/>
        </a:p>
      </dgm:t>
    </dgm:pt>
    <dgm:pt modelId="{D4D19A0A-2B4F-49C2-AED6-23998F67DEFC}" type="sibTrans" cxnId="{724AF29D-1E14-4F92-AA25-97A1172F9CC9}">
      <dgm:prSet/>
      <dgm:spPr/>
      <dgm:t>
        <a:bodyPr/>
        <a:lstStyle/>
        <a:p>
          <a:endParaRPr lang="en-US"/>
        </a:p>
      </dgm:t>
    </dgm:pt>
    <dgm:pt modelId="{CC87D271-FD53-4652-95E1-2F8C43382FC9}" type="pres">
      <dgm:prSet presAssocID="{22026ADD-C7AC-4920-80B2-5633764F700B}" presName="Name0" presStyleCnt="0">
        <dgm:presLayoutVars>
          <dgm:dir/>
          <dgm:resizeHandles val="exact"/>
        </dgm:presLayoutVars>
      </dgm:prSet>
      <dgm:spPr/>
    </dgm:pt>
    <dgm:pt modelId="{84F2668F-691A-4D10-8BBA-FF3CF51FC7B8}" type="pres">
      <dgm:prSet presAssocID="{F983EDDB-D05B-46EB-8683-9EA5A63E949B}" presName="node" presStyleLbl="node1" presStyleIdx="0" presStyleCnt="7">
        <dgm:presLayoutVars>
          <dgm:bulletEnabled val="1"/>
        </dgm:presLayoutVars>
      </dgm:prSet>
      <dgm:spPr/>
    </dgm:pt>
    <dgm:pt modelId="{E252E266-BB8B-4AE8-8435-A03979643D9A}" type="pres">
      <dgm:prSet presAssocID="{DFDC6EA3-5A57-4AFC-A7B5-27A657329552}" presName="sibTrans" presStyleCnt="0"/>
      <dgm:spPr/>
    </dgm:pt>
    <dgm:pt modelId="{6FD51F03-C054-42F9-8D97-912F858FBBE6}" type="pres">
      <dgm:prSet presAssocID="{69B6F6FD-C70D-4187-849C-65B5660460CD}" presName="node" presStyleLbl="node1" presStyleIdx="1" presStyleCnt="7">
        <dgm:presLayoutVars>
          <dgm:bulletEnabled val="1"/>
        </dgm:presLayoutVars>
      </dgm:prSet>
      <dgm:spPr/>
    </dgm:pt>
    <dgm:pt modelId="{15763CC4-EBAA-49E5-828E-24D5B53D599F}" type="pres">
      <dgm:prSet presAssocID="{D4D19A0A-2B4F-49C2-AED6-23998F67DEFC}" presName="sibTrans" presStyleCnt="0"/>
      <dgm:spPr/>
    </dgm:pt>
    <dgm:pt modelId="{75F4B27B-BB8A-4011-9BB2-BE2D92C90703}" type="pres">
      <dgm:prSet presAssocID="{E88B6973-438A-4944-8885-E629F59B6C50}" presName="node" presStyleLbl="node1" presStyleIdx="2" presStyleCnt="7">
        <dgm:presLayoutVars>
          <dgm:bulletEnabled val="1"/>
        </dgm:presLayoutVars>
      </dgm:prSet>
      <dgm:spPr/>
    </dgm:pt>
    <dgm:pt modelId="{ABBF68B6-FC22-47EC-A879-C479040CA0A5}" type="pres">
      <dgm:prSet presAssocID="{F90CD22D-4804-4535-B594-057F65836308}" presName="sibTrans" presStyleCnt="0"/>
      <dgm:spPr/>
    </dgm:pt>
    <dgm:pt modelId="{FB499467-E5CE-4B4A-94D4-6B7FC14F997D}" type="pres">
      <dgm:prSet presAssocID="{C24570A5-F372-42AF-B5E4-45355F6297C8}" presName="node" presStyleLbl="node1" presStyleIdx="3" presStyleCnt="7">
        <dgm:presLayoutVars>
          <dgm:bulletEnabled val="1"/>
        </dgm:presLayoutVars>
      </dgm:prSet>
      <dgm:spPr/>
    </dgm:pt>
    <dgm:pt modelId="{E79B65EB-7B95-4F69-B944-4016C7E5F5EE}" type="pres">
      <dgm:prSet presAssocID="{B6C959B1-C0AA-43D5-B2F8-9A65F9644FAD}" presName="sibTrans" presStyleCnt="0"/>
      <dgm:spPr/>
    </dgm:pt>
    <dgm:pt modelId="{ACBBD70C-CD3B-449D-AFDF-E8E54B4D7952}" type="pres">
      <dgm:prSet presAssocID="{1EB268DD-7AD0-4599-92CA-698CE6229002}" presName="node" presStyleLbl="node1" presStyleIdx="4" presStyleCnt="7">
        <dgm:presLayoutVars>
          <dgm:bulletEnabled val="1"/>
        </dgm:presLayoutVars>
      </dgm:prSet>
      <dgm:spPr/>
    </dgm:pt>
    <dgm:pt modelId="{CD15407B-3D54-4500-BBE6-2F5B64526994}" type="pres">
      <dgm:prSet presAssocID="{D8AFDAEB-D279-4F13-A0F0-07482B04AAA4}" presName="sibTrans" presStyleCnt="0"/>
      <dgm:spPr/>
    </dgm:pt>
    <dgm:pt modelId="{4366CCF0-54CD-46A9-A036-ED730E976BAB}" type="pres">
      <dgm:prSet presAssocID="{90F62DB3-C075-4520-A7D2-CF92FC5DCF01}" presName="node" presStyleLbl="node1" presStyleIdx="5" presStyleCnt="7">
        <dgm:presLayoutVars>
          <dgm:bulletEnabled val="1"/>
        </dgm:presLayoutVars>
      </dgm:prSet>
      <dgm:spPr/>
    </dgm:pt>
    <dgm:pt modelId="{89945D50-0D97-4A7A-8A15-B37C63C0F613}" type="pres">
      <dgm:prSet presAssocID="{67C29868-0CB2-44E8-BFA3-D3FFEF0CE984}" presName="sibTrans" presStyleCnt="0"/>
      <dgm:spPr/>
    </dgm:pt>
    <dgm:pt modelId="{DD03F726-FF75-4625-9AEB-961704176143}" type="pres">
      <dgm:prSet presAssocID="{EF307FC0-3B46-4024-85AF-03249BDA435E}" presName="node" presStyleLbl="node1" presStyleIdx="6" presStyleCnt="7">
        <dgm:presLayoutVars>
          <dgm:bulletEnabled val="1"/>
        </dgm:presLayoutVars>
      </dgm:prSet>
      <dgm:spPr/>
    </dgm:pt>
  </dgm:ptLst>
  <dgm:cxnLst>
    <dgm:cxn modelId="{04AB5A0F-94AD-4D9D-B22D-F004024D527A}" type="presOf" srcId="{22026ADD-C7AC-4920-80B2-5633764F700B}" destId="{CC87D271-FD53-4652-95E1-2F8C43382FC9}" srcOrd="0" destOrd="0" presId="urn:microsoft.com/office/officeart/2005/8/layout/hList6"/>
    <dgm:cxn modelId="{8B686510-1A39-42CA-B275-E7B43FA54A3B}" type="presOf" srcId="{69B6F6FD-C70D-4187-849C-65B5660460CD}" destId="{6FD51F03-C054-42F9-8D97-912F858FBBE6}" srcOrd="0" destOrd="0" presId="urn:microsoft.com/office/officeart/2005/8/layout/hList6"/>
    <dgm:cxn modelId="{FF80A344-27B9-4E91-A9DD-631ACFF82EAC}" srcId="{22026ADD-C7AC-4920-80B2-5633764F700B}" destId="{E88B6973-438A-4944-8885-E629F59B6C50}" srcOrd="2" destOrd="0" parTransId="{F7E7D2DC-7F4B-4B4A-95EA-765E49EEE1AD}" sibTransId="{F90CD22D-4804-4535-B594-057F65836308}"/>
    <dgm:cxn modelId="{46DA6E6D-5505-4F91-AF31-62EAF8CA90D1}" type="presOf" srcId="{F983EDDB-D05B-46EB-8683-9EA5A63E949B}" destId="{84F2668F-691A-4D10-8BBA-FF3CF51FC7B8}" srcOrd="0" destOrd="0" presId="urn:microsoft.com/office/officeart/2005/8/layout/hList6"/>
    <dgm:cxn modelId="{70122D79-386C-4A3C-AA17-CC65914AB0E1}" srcId="{22026ADD-C7AC-4920-80B2-5633764F700B}" destId="{F983EDDB-D05B-46EB-8683-9EA5A63E949B}" srcOrd="0" destOrd="0" parTransId="{1F4E5A5A-C86E-495B-B82D-7E08B8741C63}" sibTransId="{DFDC6EA3-5A57-4AFC-A7B5-27A657329552}"/>
    <dgm:cxn modelId="{23F4DC90-B7E3-41F3-BEAF-F1828C535871}" srcId="{22026ADD-C7AC-4920-80B2-5633764F700B}" destId="{90F62DB3-C075-4520-A7D2-CF92FC5DCF01}" srcOrd="5" destOrd="0" parTransId="{66E65258-E308-458B-A2C0-66D99958BAF3}" sibTransId="{67C29868-0CB2-44E8-BFA3-D3FFEF0CE984}"/>
    <dgm:cxn modelId="{724AF29D-1E14-4F92-AA25-97A1172F9CC9}" srcId="{22026ADD-C7AC-4920-80B2-5633764F700B}" destId="{69B6F6FD-C70D-4187-849C-65B5660460CD}" srcOrd="1" destOrd="0" parTransId="{5619548E-949F-47C1-B8CA-E46D35B039A7}" sibTransId="{D4D19A0A-2B4F-49C2-AED6-23998F67DEFC}"/>
    <dgm:cxn modelId="{F35F1EA0-3DB0-4288-A4BE-1EA067CD9C2A}" type="presOf" srcId="{C24570A5-F372-42AF-B5E4-45355F6297C8}" destId="{FB499467-E5CE-4B4A-94D4-6B7FC14F997D}" srcOrd="0" destOrd="0" presId="urn:microsoft.com/office/officeart/2005/8/layout/hList6"/>
    <dgm:cxn modelId="{CA861AA3-3ADF-4A16-880D-50B90A929D52}" srcId="{22026ADD-C7AC-4920-80B2-5633764F700B}" destId="{1EB268DD-7AD0-4599-92CA-698CE6229002}" srcOrd="4" destOrd="0" parTransId="{5075A8E3-511B-4678-92CD-D8BA76434786}" sibTransId="{D8AFDAEB-D279-4F13-A0F0-07482B04AAA4}"/>
    <dgm:cxn modelId="{E58983B9-ECEF-4D5A-889C-0AF2C28C40A3}" type="presOf" srcId="{EF307FC0-3B46-4024-85AF-03249BDA435E}" destId="{DD03F726-FF75-4625-9AEB-961704176143}" srcOrd="0" destOrd="0" presId="urn:microsoft.com/office/officeart/2005/8/layout/hList6"/>
    <dgm:cxn modelId="{120AE6CB-A926-4220-8B50-186ADCA276FC}" srcId="{22026ADD-C7AC-4920-80B2-5633764F700B}" destId="{EF307FC0-3B46-4024-85AF-03249BDA435E}" srcOrd="6" destOrd="0" parTransId="{93A3ACEF-CC6C-4F72-9E6E-B05C26C0CA67}" sibTransId="{86E11663-12CE-4277-B8F3-8401366F4E5C}"/>
    <dgm:cxn modelId="{A80D52CC-B0D2-4CA2-BB23-5161E68B74D5}" type="presOf" srcId="{1EB268DD-7AD0-4599-92CA-698CE6229002}" destId="{ACBBD70C-CD3B-449D-AFDF-E8E54B4D7952}" srcOrd="0" destOrd="0" presId="urn:microsoft.com/office/officeart/2005/8/layout/hList6"/>
    <dgm:cxn modelId="{EDCD9FD8-969C-4395-98B1-CBCACC7BA7BE}" srcId="{22026ADD-C7AC-4920-80B2-5633764F700B}" destId="{C24570A5-F372-42AF-B5E4-45355F6297C8}" srcOrd="3" destOrd="0" parTransId="{796E214B-AFF3-4971-BFEB-5BCE1BF6586F}" sibTransId="{B6C959B1-C0AA-43D5-B2F8-9A65F9644FAD}"/>
    <dgm:cxn modelId="{6F1121DA-F220-448E-9E59-066E841029A9}" type="presOf" srcId="{90F62DB3-C075-4520-A7D2-CF92FC5DCF01}" destId="{4366CCF0-54CD-46A9-A036-ED730E976BAB}" srcOrd="0" destOrd="0" presId="urn:microsoft.com/office/officeart/2005/8/layout/hList6"/>
    <dgm:cxn modelId="{05DA49F3-A26A-4AF5-A892-0E9799D54FC4}" type="presOf" srcId="{E88B6973-438A-4944-8885-E629F59B6C50}" destId="{75F4B27B-BB8A-4011-9BB2-BE2D92C90703}" srcOrd="0" destOrd="0" presId="urn:microsoft.com/office/officeart/2005/8/layout/hList6"/>
    <dgm:cxn modelId="{09B329A2-4938-49FE-B3A3-6666848ED7EC}" type="presParOf" srcId="{CC87D271-FD53-4652-95E1-2F8C43382FC9}" destId="{84F2668F-691A-4D10-8BBA-FF3CF51FC7B8}" srcOrd="0" destOrd="0" presId="urn:microsoft.com/office/officeart/2005/8/layout/hList6"/>
    <dgm:cxn modelId="{80BF4151-8D91-4F37-BC85-BB70B1CE0C85}" type="presParOf" srcId="{CC87D271-FD53-4652-95E1-2F8C43382FC9}" destId="{E252E266-BB8B-4AE8-8435-A03979643D9A}" srcOrd="1" destOrd="0" presId="urn:microsoft.com/office/officeart/2005/8/layout/hList6"/>
    <dgm:cxn modelId="{31F15549-ADA1-4C2C-9172-B0D50EA91B15}" type="presParOf" srcId="{CC87D271-FD53-4652-95E1-2F8C43382FC9}" destId="{6FD51F03-C054-42F9-8D97-912F858FBBE6}" srcOrd="2" destOrd="0" presId="urn:microsoft.com/office/officeart/2005/8/layout/hList6"/>
    <dgm:cxn modelId="{30C88BFB-868A-4502-BF5D-87B8133C96CE}" type="presParOf" srcId="{CC87D271-FD53-4652-95E1-2F8C43382FC9}" destId="{15763CC4-EBAA-49E5-828E-24D5B53D599F}" srcOrd="3" destOrd="0" presId="urn:microsoft.com/office/officeart/2005/8/layout/hList6"/>
    <dgm:cxn modelId="{50B7BAF8-3CF2-4999-A7DE-32CD0EAAF420}" type="presParOf" srcId="{CC87D271-FD53-4652-95E1-2F8C43382FC9}" destId="{75F4B27B-BB8A-4011-9BB2-BE2D92C90703}" srcOrd="4" destOrd="0" presId="urn:microsoft.com/office/officeart/2005/8/layout/hList6"/>
    <dgm:cxn modelId="{55791ABB-D47F-4A1C-A806-534AA9CBD9E4}" type="presParOf" srcId="{CC87D271-FD53-4652-95E1-2F8C43382FC9}" destId="{ABBF68B6-FC22-47EC-A879-C479040CA0A5}" srcOrd="5" destOrd="0" presId="urn:microsoft.com/office/officeart/2005/8/layout/hList6"/>
    <dgm:cxn modelId="{DEE2B711-F0A3-45E6-B97A-20222A7E2005}" type="presParOf" srcId="{CC87D271-FD53-4652-95E1-2F8C43382FC9}" destId="{FB499467-E5CE-4B4A-94D4-6B7FC14F997D}" srcOrd="6" destOrd="0" presId="urn:microsoft.com/office/officeart/2005/8/layout/hList6"/>
    <dgm:cxn modelId="{E55FD59A-C207-48B5-8A5B-5F5D83C429A6}" type="presParOf" srcId="{CC87D271-FD53-4652-95E1-2F8C43382FC9}" destId="{E79B65EB-7B95-4F69-B944-4016C7E5F5EE}" srcOrd="7" destOrd="0" presId="urn:microsoft.com/office/officeart/2005/8/layout/hList6"/>
    <dgm:cxn modelId="{D7092BD8-A7D2-4D31-963C-C6939868B393}" type="presParOf" srcId="{CC87D271-FD53-4652-95E1-2F8C43382FC9}" destId="{ACBBD70C-CD3B-449D-AFDF-E8E54B4D7952}" srcOrd="8" destOrd="0" presId="urn:microsoft.com/office/officeart/2005/8/layout/hList6"/>
    <dgm:cxn modelId="{8C07A5E7-69BB-482B-8C3A-B62100B6DAC5}" type="presParOf" srcId="{CC87D271-FD53-4652-95E1-2F8C43382FC9}" destId="{CD15407B-3D54-4500-BBE6-2F5B64526994}" srcOrd="9" destOrd="0" presId="urn:microsoft.com/office/officeart/2005/8/layout/hList6"/>
    <dgm:cxn modelId="{1CFF5CBE-6957-4937-BF36-244FBAA93E53}" type="presParOf" srcId="{CC87D271-FD53-4652-95E1-2F8C43382FC9}" destId="{4366CCF0-54CD-46A9-A036-ED730E976BAB}" srcOrd="10" destOrd="0" presId="urn:microsoft.com/office/officeart/2005/8/layout/hList6"/>
    <dgm:cxn modelId="{9D6CB861-DCDB-48E7-8FF8-EBEDE4F302DB}" type="presParOf" srcId="{CC87D271-FD53-4652-95E1-2F8C43382FC9}" destId="{89945D50-0D97-4A7A-8A15-B37C63C0F613}" srcOrd="11" destOrd="0" presId="urn:microsoft.com/office/officeart/2005/8/layout/hList6"/>
    <dgm:cxn modelId="{07DFB634-2770-4C87-AD27-9C031012C859}" type="presParOf" srcId="{CC87D271-FD53-4652-95E1-2F8C43382FC9}" destId="{DD03F726-FF75-4625-9AEB-961704176143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2668F-691A-4D10-8BBA-FF3CF51FC7B8}">
      <dsp:nvSpPr>
        <dsp:cNvPr id="0" name=""/>
        <dsp:cNvSpPr/>
      </dsp:nvSpPr>
      <dsp:spPr>
        <a:xfrm rot="16200000">
          <a:off x="-1420889" y="1429745"/>
          <a:ext cx="4493623" cy="163413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Сурагчдыг бие даан суралцах ажлын дэвтрийг хэвлэж, сурагчдад хүргэх </a:t>
          </a:r>
          <a:r>
            <a:rPr lang="en-US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/</a:t>
          </a: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Математик, монгол хэл, БУ, НУ, бусад хичээлээр</a:t>
          </a:r>
          <a:r>
            <a:rPr lang="en-US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/</a:t>
          </a:r>
          <a:endParaRPr lang="mn-MN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Хэрэгжилт:90%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/>
            <a:t>  </a:t>
          </a:r>
          <a:endParaRPr lang="en-US" sz="1500" kern="1200" dirty="0"/>
        </a:p>
      </dsp:txBody>
      <dsp:txXfrm rot="5400000">
        <a:off x="8856" y="898725"/>
        <a:ext cx="1634132" cy="2696173"/>
      </dsp:txXfrm>
    </dsp:sp>
    <dsp:sp modelId="{6FD51F03-C054-42F9-8D97-912F858FBBE6}">
      <dsp:nvSpPr>
        <dsp:cNvPr id="0" name=""/>
        <dsp:cNvSpPr/>
      </dsp:nvSpPr>
      <dsp:spPr>
        <a:xfrm rot="16200000">
          <a:off x="335802" y="1429745"/>
          <a:ext cx="4493623" cy="1634132"/>
        </a:xfrm>
        <a:prstGeom prst="flowChartManualOperation">
          <a:avLst/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хоцрогдлыг дэмжих тогтолцоонд эцэг эхийн зөвлөл, сургуулийн зөвлөлтэй хамтран ажилласан.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Хэрэгжилт-90%</a:t>
          </a:r>
          <a:endParaRPr lang="en-US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765547" y="898725"/>
        <a:ext cx="1634132" cy="2696173"/>
      </dsp:txXfrm>
    </dsp:sp>
    <dsp:sp modelId="{75F4B27B-BB8A-4011-9BB2-BE2D92C90703}">
      <dsp:nvSpPr>
        <dsp:cNvPr id="0" name=""/>
        <dsp:cNvSpPr/>
      </dsp:nvSpPr>
      <dsp:spPr>
        <a:xfrm rot="16200000">
          <a:off x="2092495" y="1429745"/>
          <a:ext cx="4493623" cy="1634132"/>
        </a:xfrm>
        <a:prstGeom prst="flowChartManualOperation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Сургуулийн түвшинд сурлагын хоцрогдол нөхөх, арилгах суралцахуйг дэмжих сургалт үйл ажиллагааг ажлын байранд хөгжүүлэн ажилласан. Хэрэгжилт-80%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3522240" y="898725"/>
        <a:ext cx="1634132" cy="2696173"/>
      </dsp:txXfrm>
    </dsp:sp>
    <dsp:sp modelId="{FB499467-E5CE-4B4A-94D4-6B7FC14F997D}">
      <dsp:nvSpPr>
        <dsp:cNvPr id="0" name=""/>
        <dsp:cNvSpPr/>
      </dsp:nvSpPr>
      <dsp:spPr>
        <a:xfrm rot="16200000">
          <a:off x="3849188" y="1429745"/>
          <a:ext cx="4493623" cy="1634132"/>
        </a:xfrm>
        <a:prstGeom prst="flowChartManualOperati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хоцрогдолд нөлөөлж буй хүчин зүйл, хэрэгжилтийн нөхцөл байдлын судалгаа хийсэн.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 -90%  </a:t>
          </a:r>
          <a:endParaRPr lang="mn-MN" sz="1500" kern="1200" dirty="0">
            <a:solidFill>
              <a:schemeClr val="tx1"/>
            </a:solidFill>
          </a:endParaRPr>
        </a:p>
      </dsp:txBody>
      <dsp:txXfrm rot="5400000">
        <a:off x="5278933" y="898725"/>
        <a:ext cx="1634132" cy="2696173"/>
      </dsp:txXfrm>
    </dsp:sp>
    <dsp:sp modelId="{ACBBD70C-CD3B-449D-AFDF-E8E54B4D7952}">
      <dsp:nvSpPr>
        <dsp:cNvPr id="0" name=""/>
        <dsp:cNvSpPr/>
      </dsp:nvSpPr>
      <dsp:spPr>
        <a:xfrm rot="16200000">
          <a:off x="5605881" y="1429745"/>
          <a:ext cx="4493623" cy="1634132"/>
        </a:xfrm>
        <a:prstGeom prst="flowChartManualOperation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Цахим санд байршуулсан сайн туршлагыг авч сургалтдаа ашиглах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Хэрэгжилт-80%</a:t>
          </a:r>
          <a:endParaRPr lang="en-US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7035626" y="898725"/>
        <a:ext cx="1634132" cy="2696173"/>
      </dsp:txXfrm>
    </dsp:sp>
    <dsp:sp modelId="{4366CCF0-54CD-46A9-A036-ED730E976BAB}">
      <dsp:nvSpPr>
        <dsp:cNvPr id="0" name=""/>
        <dsp:cNvSpPr/>
      </dsp:nvSpPr>
      <dsp:spPr>
        <a:xfrm rot="16200000">
          <a:off x="7362574" y="1429745"/>
          <a:ext cx="4493623" cy="1634132"/>
        </a:xfrm>
        <a:prstGeom prst="flowChartManualOperation">
          <a:avLst/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Сурлагын хоцрогдлыг нөхөх, арилгах  төлөвлөгөө боловсруулж, багш нарыг чадавхжуулах сургалтад хамрагдах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Хэрэгжилт-90%</a:t>
          </a:r>
          <a:endParaRPr lang="en-US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8792319" y="898725"/>
        <a:ext cx="1634132" cy="2696173"/>
      </dsp:txXfrm>
    </dsp:sp>
    <dsp:sp modelId="{DD03F726-FF75-4625-9AEB-961704176143}">
      <dsp:nvSpPr>
        <dsp:cNvPr id="0" name=""/>
        <dsp:cNvSpPr/>
      </dsp:nvSpPr>
      <dsp:spPr>
        <a:xfrm rot="16200000">
          <a:off x="9119266" y="1429745"/>
          <a:ext cx="4493623" cy="1634132"/>
        </a:xfrm>
        <a:prstGeom prst="flowChartManualOperati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7234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Нэмэлт дэмжлэг шаардлагатай сурагчдын хичээл, сурлагын  хоцрогдлыг нөхөхөд дэмжлэг үзүүлэх давтлага зохион байгуулсан.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n-MN" sz="1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Хэрэгжилт-95%</a:t>
          </a:r>
          <a:endParaRPr lang="en-US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0549011" y="898725"/>
        <a:ext cx="1634132" cy="2696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6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2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0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3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2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9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2122E-E9B9-44EA-A074-C9213F96CC67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41894-D95E-4EA9-9D5D-7C290A95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446" y="104503"/>
            <a:ext cx="11495314" cy="1031965"/>
          </a:xfrm>
        </p:spPr>
        <p:txBody>
          <a:bodyPr>
            <a:normAutofit fontScale="90000"/>
          </a:bodyPr>
          <a:lstStyle/>
          <a:p>
            <a:b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Сурлагын хоцрогдлыг нөхөх, арилгах чиглэлээр хийсэн онцлох ажил 5 зорилт, 18  хэрэгжүүлэх ажлын хүрээнд төлөвлөгөө боловсруулан ажилласан. </a:t>
            </a:r>
            <a:b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28593"/>
              </p:ext>
            </p:extLst>
          </p:nvPr>
        </p:nvGraphicFramePr>
        <p:xfrm>
          <a:off x="0" y="2364376"/>
          <a:ext cx="12192000" cy="4493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0" y="904744"/>
            <a:ext cx="2277758" cy="1155780"/>
            <a:chOff x="26130" y="0"/>
            <a:chExt cx="2277758" cy="1155780"/>
          </a:xfrm>
        </p:grpSpPr>
        <p:sp>
          <p:nvSpPr>
            <p:cNvPr id="10" name="Rounded Rectangle 9"/>
            <p:cNvSpPr/>
            <p:nvPr/>
          </p:nvSpPr>
          <p:spPr>
            <a:xfrm>
              <a:off x="26130" y="0"/>
              <a:ext cx="2277758" cy="1155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82551" y="56421"/>
              <a:ext cx="2164916" cy="1042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15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Суралцахуйг дэмжих тогтолцоог хэрэгжүүлэх </a:t>
              </a:r>
              <a:endParaRPr lang="en-US" sz="1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65362" y="917806"/>
            <a:ext cx="2337789" cy="1155780"/>
            <a:chOff x="2408801" y="13062"/>
            <a:chExt cx="2337789" cy="1155780"/>
          </a:xfrm>
        </p:grpSpPr>
        <p:sp>
          <p:nvSpPr>
            <p:cNvPr id="13" name="Rounded Rectangle 12"/>
            <p:cNvSpPr/>
            <p:nvPr/>
          </p:nvSpPr>
          <p:spPr>
            <a:xfrm>
              <a:off x="2408801" y="13062"/>
              <a:ext cx="2281368" cy="1155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78064" y="56421"/>
              <a:ext cx="2168526" cy="1042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15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Хосолсон сургалтын аргазүйг хөгжүүлэх, цахим сан бүрдүүлэх</a:t>
              </a:r>
              <a:endParaRPr lang="en-US" sz="1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982051" y="925383"/>
            <a:ext cx="2231883" cy="1155780"/>
            <a:chOff x="5008551" y="1"/>
            <a:chExt cx="2231883" cy="1155780"/>
          </a:xfrm>
        </p:grpSpPr>
        <p:sp>
          <p:nvSpPr>
            <p:cNvPr id="16" name="Rounded Rectangle 15"/>
            <p:cNvSpPr/>
            <p:nvPr/>
          </p:nvSpPr>
          <p:spPr>
            <a:xfrm>
              <a:off x="5008551" y="1"/>
              <a:ext cx="2231883" cy="1155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598923"/>
                <a:satOff val="-11992"/>
                <a:lumOff val="441"/>
                <a:alphaOff val="0"/>
              </a:schemeClr>
            </a:fillRef>
            <a:effectRef idx="0">
              <a:schemeClr val="accent4">
                <a:hueOff val="2598923"/>
                <a:satOff val="-11992"/>
                <a:lumOff val="4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5064972" y="56422"/>
              <a:ext cx="2119041" cy="1042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15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Явцын үнэлгээний өгөгдөлд суурилсан идэвхтэй суралцахуйг хэрэгжүүлэх </a:t>
              </a:r>
              <a:endParaRPr lang="en-US" sz="1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401538" y="904744"/>
            <a:ext cx="2199662" cy="1155780"/>
            <a:chOff x="7476179" y="0"/>
            <a:chExt cx="1990929" cy="1155780"/>
          </a:xfrm>
        </p:grpSpPr>
        <p:sp>
          <p:nvSpPr>
            <p:cNvPr id="19" name="Rounded Rectangle 18"/>
            <p:cNvSpPr/>
            <p:nvPr/>
          </p:nvSpPr>
          <p:spPr>
            <a:xfrm>
              <a:off x="7476179" y="0"/>
              <a:ext cx="1990929" cy="1155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7532600" y="56421"/>
              <a:ext cx="1878087" cy="1042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15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Тэгш хамруулах сургалтыг дэмжих</a:t>
              </a:r>
              <a:endParaRPr lang="en-US" sz="1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854592" y="889601"/>
            <a:ext cx="2272831" cy="1155780"/>
            <a:chOff x="9583140" y="0"/>
            <a:chExt cx="2028806" cy="1155780"/>
          </a:xfrm>
        </p:grpSpPr>
        <p:sp>
          <p:nvSpPr>
            <p:cNvPr id="22" name="Rounded Rectangle 21"/>
            <p:cNvSpPr/>
            <p:nvPr/>
          </p:nvSpPr>
          <p:spPr>
            <a:xfrm>
              <a:off x="9583140" y="0"/>
              <a:ext cx="1977487" cy="1155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7796769"/>
                <a:satOff val="-35976"/>
                <a:lumOff val="1324"/>
                <a:alphaOff val="0"/>
              </a:schemeClr>
            </a:fillRef>
            <a:effectRef idx="0">
              <a:schemeClr val="accent4">
                <a:hueOff val="7796769"/>
                <a:satOff val="-35976"/>
                <a:lumOff val="13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9639561" y="56421"/>
              <a:ext cx="1972385" cy="10429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1500" b="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Өөрийн удирдлагатай суралцахуйг дэмжих</a:t>
              </a:r>
              <a:endParaRPr lang="en-US" sz="1500" b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196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251" y="470263"/>
            <a:ext cx="10694126" cy="431076"/>
          </a:xfrm>
        </p:spPr>
        <p:txBody>
          <a:bodyPr>
            <a:noAutofit/>
          </a:bodyPr>
          <a:lstStyle/>
          <a:p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Оношилгоо болон явцын үнэлгээ, үр дүнгийн үнэлгээний харьцуулалт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107107"/>
              </p:ext>
            </p:extLst>
          </p:nvPr>
        </p:nvGraphicFramePr>
        <p:xfrm>
          <a:off x="740228" y="110716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4251" y="5786846"/>
            <a:ext cx="9836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/>
              <a:t>9 сарыг 3 сартай харьцуулахад 6,34%-иар өссөн. 3 сарыг 5 сартай харьцуулахад 14,4%-иар ахисан. </a:t>
            </a:r>
          </a:p>
          <a:p>
            <a:r>
              <a:rPr lang="mn-MN" dirty="0"/>
              <a:t>Хөндлөнгийн шалгалтын нэгдсэн үнэлгээ 6 сарын байдлаар 65,87%-тай байна.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8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95078"/>
              </p:ext>
            </p:extLst>
          </p:nvPr>
        </p:nvGraphicFramePr>
        <p:xfrm>
          <a:off x="274323" y="372498"/>
          <a:ext cx="11443059" cy="307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7831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7831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69124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Математик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Хэл яриа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Байгаль нийгмийн ухаан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600" dirty="0">
                          <a:solidFill>
                            <a:schemeClr val="tx1"/>
                          </a:solidFill>
                          <a:effectLst/>
                        </a:rPr>
                        <a:t>Дүрслэх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Нийгэмшихүйн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хөгжил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600" dirty="0">
                          <a:solidFill>
                            <a:schemeClr val="tx1"/>
                          </a:solidFill>
                          <a:effectLst/>
                        </a:rPr>
                        <a:t>Дуу хөгжим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600" dirty="0">
                          <a:solidFill>
                            <a:schemeClr val="tx1"/>
                          </a:solidFill>
                          <a:effectLst/>
                        </a:rPr>
                        <a:t>Биеийн тамир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Авах оноо</a:t>
                      </a:r>
                      <a:endParaRPr lang="en-US" sz="1100" dirty="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Авах оноо</a:t>
                      </a:r>
                      <a:endParaRPr lang="en-US" sz="1100" dirty="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Авах оноо</a:t>
                      </a:r>
                      <a:endParaRPr lang="en-US" sz="1100" dirty="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Авсан оноо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Авсан оноо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Гүйцэтгэлийн 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Авсан оноо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200" dirty="0">
                          <a:solidFill>
                            <a:schemeClr val="tx1"/>
                          </a:solidFill>
                          <a:effectLst/>
                        </a:rPr>
                        <a:t>Авах оноо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200" dirty="0">
                          <a:solidFill>
                            <a:schemeClr val="tx1"/>
                          </a:solidFill>
                          <a:effectLst/>
                        </a:rPr>
                        <a:t>Авсан оноо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8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2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73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52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65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73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74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67</a:t>
                      </a:r>
                      <a:r>
                        <a:rPr lang="mn-MN" sz="9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63890"/>
              </p:ext>
            </p:extLst>
          </p:nvPr>
        </p:nvGraphicFramePr>
        <p:xfrm>
          <a:off x="274323" y="4116033"/>
          <a:ext cx="11443061" cy="2697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24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7831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783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58833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Математик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Хэл яриа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Байгаль нийгмийн ухаан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Дүрслэх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Нийгэмшихүйн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хөгжил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Дуу хөгжим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400" dirty="0">
                          <a:solidFill>
                            <a:schemeClr val="tx1"/>
                          </a:solidFill>
                          <a:effectLst/>
                        </a:rPr>
                        <a:t>Биеийн тамир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4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Авсан оноо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Гүйцэтгэлийн 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Гүйцэтгэлийн 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Гүйцэтгэлийн 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Авах оноо</a:t>
                      </a:r>
                      <a:endParaRPr lang="en-US" sz="1100">
                        <a:effectLst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>
                          <a:effectLst/>
                        </a:rPr>
                        <a:t>Авсан оноо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effectLst/>
                        </a:rPr>
                        <a:t>Гүйцэтгэлийн 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solidFill>
                            <a:schemeClr val="tx1"/>
                          </a:solidFill>
                          <a:effectLst/>
                        </a:rPr>
                        <a:t>Авах оноо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solidFill>
                            <a:schemeClr val="tx1"/>
                          </a:solidFill>
                          <a:effectLst/>
                        </a:rPr>
                        <a:t>Авсан оноо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79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68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75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82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81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75</a:t>
                      </a:r>
                      <a:r>
                        <a:rPr lang="mn-MN" sz="9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82</a:t>
                      </a:r>
                      <a:r>
                        <a:rPr lang="mn-MN" sz="9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-233063"/>
            <a:ext cx="1161288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mn-M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ангийн сурагчдын СУРГУУЛЬД СУУРИЛСАН ҮНЭЛГЭЭ \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kumimoji="0" lang="mn-M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 сар\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1337" y="3043130"/>
            <a:ext cx="107115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mn-M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ангийн сурагчдын СУРГУУЛЬД СУУРИЛСАН ҮНЭЛГЭЭ \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mn-M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 сар\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0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455" y="4088674"/>
            <a:ext cx="11335613" cy="2429692"/>
          </a:xfrm>
        </p:spPr>
        <p:txBody>
          <a:bodyPr>
            <a:normAutofit/>
          </a:bodyPr>
          <a:lstStyle/>
          <a:p>
            <a:pPr algn="just"/>
            <a:r>
              <a:rPr lang="mn-MN" sz="1800" dirty="0"/>
              <a:t>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Суралцагчдын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сар ба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саруудын гүйцэтгэлд харьцуулалт хийхэд математик-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хэл яриа-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байгаль нийгмийн ухаан-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дүрслэх урлаг-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нийгэмшихүй-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дуу хөгжим-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%, биеийнтамир-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%-ийн ахицтай байгаа нь графикаас харагдаж байна. Бүх хичээлүүд дээр ахицтай байгаа суралцагчид сэтгэх чадварын дугуйланд хамрагдсан, хүүхэд нэг бүртэй ажилласан, эцэг эхтэй хамтран ажилласны үр дүн гэж үзэж байна.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176050376"/>
              </p:ext>
            </p:extLst>
          </p:nvPr>
        </p:nvGraphicFramePr>
        <p:xfrm>
          <a:off x="316456" y="386170"/>
          <a:ext cx="11479304" cy="4368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25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АДШ болон УШ-ын гүйцэтгэл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70766"/>
              </p:ext>
            </p:extLst>
          </p:nvPr>
        </p:nvGraphicFramePr>
        <p:xfrm>
          <a:off x="838199" y="1346200"/>
          <a:ext cx="5562601" cy="4675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154193946"/>
              </p:ext>
            </p:extLst>
          </p:nvPr>
        </p:nvGraphicFramePr>
        <p:xfrm>
          <a:off x="6400800" y="1162595"/>
          <a:ext cx="534851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019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232330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305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AE90-A4C3-4C9E-955D-94900F090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2335"/>
          </a:xfrm>
        </p:spPr>
        <p:txBody>
          <a:bodyPr/>
          <a:lstStyle/>
          <a:p>
            <a:pPr algn="ctr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Улсын шалгалтын нэгтгэл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EC5571D-9831-46D6-A089-6E86481BF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134638"/>
              </p:ext>
            </p:extLst>
          </p:nvPr>
        </p:nvGraphicFramePr>
        <p:xfrm>
          <a:off x="838200" y="1460500"/>
          <a:ext cx="10515600" cy="471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06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603</Words>
  <Application>Microsoft Office PowerPoint</Application>
  <PresentationFormat>Widescreen</PresentationFormat>
  <Paragraphs>245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   Сурлагын хоцрогдлыг нөхөх, арилгах чиглэлээр хийсэн онцлох ажил 5 зорилт, 18  хэрэгжүүлэх ажлын хүрээнд төлөвлөгөө боловсруулан ажилласан.  </vt:lpstr>
      <vt:lpstr>Оношилгоо болон явцын үнэлгээ, үр дүнгийн үнэлгээний харьцуулалт </vt:lpstr>
      <vt:lpstr>PowerPoint Presentation</vt:lpstr>
      <vt:lpstr> Суралцагчдын 9 сар ба 5 саруудын гүйцэтгэлд харьцуулалт хийхэд математик-6%, хэл яриа-16%, байгаль нийгмийн ухаан-10%, дүрслэх урлаг-9%, нийгэмшихүй-7%, дуу хөгжим- 13%, биеийнтамир-15%-ийн ахицтай байгаа нь графикаас харагдаж байна. Бүх хичээлүүд дээр ахицтай байгаа суралцагчид сэтгэх чадварын дугуйланд хамрагдсан, хүүхэд нэг бүртэй ажилласан, эцэг эхтэй хамтран ажилласны үр дүн гэж үзэж байна.</vt:lpstr>
      <vt:lpstr>АДШ болон УШ-ын гүйцэтгэл</vt:lpstr>
      <vt:lpstr>PowerPoint Presentation</vt:lpstr>
      <vt:lpstr>Улсын шалгалтын нэгтгэл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Сурлагын хө</dc:title>
  <dc:creator>FIFA</dc:creator>
  <cp:lastModifiedBy>Dell</cp:lastModifiedBy>
  <cp:revision>31</cp:revision>
  <cp:lastPrinted>2023-11-05T08:57:00Z</cp:lastPrinted>
  <dcterms:created xsi:type="dcterms:W3CDTF">2023-06-16T05:11:11Z</dcterms:created>
  <dcterms:modified xsi:type="dcterms:W3CDTF">2023-11-05T12:16:09Z</dcterms:modified>
</cp:coreProperties>
</file>